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4" r:id="rId2"/>
    <p:sldId id="256" r:id="rId3"/>
    <p:sldId id="257" r:id="rId4"/>
    <p:sldId id="258" r:id="rId5"/>
    <p:sldId id="268" r:id="rId6"/>
    <p:sldId id="259" r:id="rId7"/>
    <p:sldId id="266" r:id="rId8"/>
    <p:sldId id="260" r:id="rId9"/>
    <p:sldId id="265" r:id="rId10"/>
    <p:sldId id="267" r:id="rId11"/>
    <p:sldId id="261" r:id="rId12"/>
    <p:sldId id="262" r:id="rId13"/>
    <p:sldId id="263" r:id="rId1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66" d="100"/>
          <a:sy n="66" d="100"/>
        </p:scale>
        <p:origin x="-43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da-DK" smtClean="0"/>
              <a:t>Klik for at redigere i master</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dirty="0"/>
          </a:p>
        </p:txBody>
      </p:sp>
      <p:sp>
        <p:nvSpPr>
          <p:cNvPr id="4" name="Date Placeholder 3"/>
          <p:cNvSpPr>
            <a:spLocks noGrp="1"/>
          </p:cNvSpPr>
          <p:nvPr>
            <p:ph type="dt" sz="half" idx="10"/>
          </p:nvPr>
        </p:nvSpPr>
        <p:spPr/>
        <p:txBody>
          <a:bodyPr/>
          <a:lstStyle/>
          <a:p>
            <a:fld id="{0E02C819-3307-4054-B15D-8D36E2997229}" type="datetimeFigureOut">
              <a:rPr lang="da-DK" smtClean="0"/>
              <a:t>13-09-2016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D5B841F-F376-431B-A166-758294AD82B2}" type="slidenum">
              <a:rPr lang="da-DK" smtClean="0"/>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0E02C819-3307-4054-B15D-8D36E2997229}" type="datetimeFigureOut">
              <a:rPr lang="da-DK" smtClean="0"/>
              <a:t>13-09-2016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D5B841F-F376-431B-A166-758294AD82B2}" type="slidenum">
              <a:rPr lang="da-DK" smtClean="0"/>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E02C819-3307-4054-B15D-8D36E2997229}" type="datetimeFigureOut">
              <a:rPr lang="da-DK" smtClean="0"/>
              <a:t>13-09-2016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D5B841F-F376-431B-A166-758294AD82B2}" type="slidenum">
              <a:rPr lang="da-DK" smtClean="0"/>
              <a:t>‹nr.›</a:t>
            </a:fld>
            <a:endParaRPr lang="da-DK"/>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da-DK" smtClean="0"/>
              <a:t>Klik for at redigere i master</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0E02C819-3307-4054-B15D-8D36E2997229}" type="datetimeFigureOut">
              <a:rPr lang="da-DK" smtClean="0"/>
              <a:t>13-09-2016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D5B841F-F376-431B-A166-758294AD82B2}" type="slidenum">
              <a:rPr lang="da-DK" smtClean="0"/>
              <a:t>‹nr.›</a:t>
            </a:fld>
            <a:endParaRPr lang="da-DK"/>
          </a:p>
        </p:txBody>
      </p:sp>
      <p:sp>
        <p:nvSpPr>
          <p:cNvPr id="7" name="Title 6"/>
          <p:cNvSpPr>
            <a:spLocks noGrp="1"/>
          </p:cNvSpPr>
          <p:nvPr>
            <p:ph type="title"/>
          </p:nvPr>
        </p:nvSpPr>
        <p:spPr/>
        <p:txBody>
          <a:bodyPr/>
          <a:lstStyle/>
          <a:p>
            <a:r>
              <a:rPr lang="da-DK" smtClean="0"/>
              <a:t>Klik for at redigere i master</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da-DK" smtClean="0"/>
              <a:t>Klik for at redigere i master</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0E02C819-3307-4054-B15D-8D36E2997229}" type="datetimeFigureOut">
              <a:rPr lang="da-DK" smtClean="0"/>
              <a:t>13-09-2016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D5B841F-F376-431B-A166-758294AD82B2}" type="slidenum">
              <a:rPr lang="da-DK" smtClean="0"/>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5" name="Date Placeholder 4"/>
          <p:cNvSpPr>
            <a:spLocks noGrp="1"/>
          </p:cNvSpPr>
          <p:nvPr>
            <p:ph type="dt" sz="half" idx="10"/>
          </p:nvPr>
        </p:nvSpPr>
        <p:spPr/>
        <p:txBody>
          <a:bodyPr/>
          <a:lstStyle/>
          <a:p>
            <a:fld id="{0E02C819-3307-4054-B15D-8D36E2997229}" type="datetimeFigureOut">
              <a:rPr lang="da-DK" smtClean="0"/>
              <a:t>13-09-2016</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D5B841F-F376-431B-A166-758294AD82B2}" type="slidenum">
              <a:rPr lang="da-DK" smtClean="0"/>
              <a:t>‹nr.›</a:t>
            </a:fld>
            <a:endParaRPr lang="da-DK"/>
          </a:p>
        </p:txBody>
      </p:sp>
      <p:sp>
        <p:nvSpPr>
          <p:cNvPr id="9" name="Content Placeholder 8"/>
          <p:cNvSpPr>
            <a:spLocks noGrp="1"/>
          </p:cNvSpPr>
          <p:nvPr>
            <p:ph sz="quarter" idx="13"/>
          </p:nvPr>
        </p:nvSpPr>
        <p:spPr>
          <a:xfrm>
            <a:off x="676655" y="2679192"/>
            <a:ext cx="3822192" cy="34472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0E02C819-3307-4054-B15D-8D36E2997229}" type="datetimeFigureOut">
              <a:rPr lang="da-DK" smtClean="0"/>
              <a:t>13-09-2016</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ED5B841F-F376-431B-A166-758294AD82B2}" type="slidenum">
              <a:rPr lang="da-DK" smtClean="0"/>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3" name="Date Placeholder 2"/>
          <p:cNvSpPr>
            <a:spLocks noGrp="1"/>
          </p:cNvSpPr>
          <p:nvPr>
            <p:ph type="dt" sz="half" idx="10"/>
          </p:nvPr>
        </p:nvSpPr>
        <p:spPr/>
        <p:txBody>
          <a:bodyPr/>
          <a:lstStyle/>
          <a:p>
            <a:fld id="{0E02C819-3307-4054-B15D-8D36E2997229}" type="datetimeFigureOut">
              <a:rPr lang="da-DK" smtClean="0"/>
              <a:t>13-09-2016</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ED5B841F-F376-431B-A166-758294AD82B2}" type="slidenum">
              <a:rPr lang="da-DK" smtClean="0"/>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E02C819-3307-4054-B15D-8D36E2997229}" type="datetimeFigureOut">
              <a:rPr lang="da-DK" smtClean="0"/>
              <a:t>13-09-2016</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ED5B841F-F376-431B-A166-758294AD82B2}" type="slidenum">
              <a:rPr lang="da-DK" smtClean="0"/>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E02C819-3307-4054-B15D-8D36E2997229}" type="datetimeFigureOut">
              <a:rPr lang="da-DK" smtClean="0"/>
              <a:t>13-09-2016</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D5B841F-F376-431B-A166-758294AD82B2}" type="slidenum">
              <a:rPr lang="da-DK" smtClean="0"/>
              <a:t>‹nr.›</a:t>
            </a:fld>
            <a:endParaRPr lang="da-DK"/>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da-DK" smtClean="0"/>
              <a:t>Klik for at redigere i master</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da-DK" smtClean="0"/>
              <a:t>Klik for at redigere i master</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0E02C819-3307-4054-B15D-8D36E2997229}" type="datetimeFigureOut">
              <a:rPr lang="da-DK" smtClean="0"/>
              <a:t>13-09-2016</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D5B841F-F376-431B-A166-758294AD82B2}" type="slidenum">
              <a:rPr lang="da-DK" smtClean="0"/>
              <a:t>‹nr.›</a:t>
            </a:fld>
            <a:endParaRPr lang="da-DK"/>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da-DK" smtClean="0"/>
              <a:t>Klik for at redigere i master</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E02C819-3307-4054-B15D-8D36E2997229}" type="datetimeFigureOut">
              <a:rPr lang="da-DK" smtClean="0"/>
              <a:t>13-09-2016</a:t>
            </a:fld>
            <a:endParaRPr lang="da-DK"/>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da-DK"/>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D5B841F-F376-431B-A166-758294AD82B2}" type="slidenum">
              <a:rPr lang="da-DK" smtClean="0"/>
              <a:t>‹nr.›</a:t>
            </a:fld>
            <a:endParaRPr lang="da-DK"/>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9104" y="2019300"/>
            <a:ext cx="5939200" cy="3872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0431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4458" y="2285999"/>
            <a:ext cx="5947861" cy="33509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7865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286000" y="2690336"/>
            <a:ext cx="4572000" cy="1477328"/>
          </a:xfrm>
          <a:prstGeom prst="rect">
            <a:avLst/>
          </a:prstGeom>
        </p:spPr>
        <p:txBody>
          <a:bodyPr>
            <a:spAutoFit/>
          </a:bodyPr>
          <a:lstStyle/>
          <a:p>
            <a:r>
              <a:rPr lang="da-DK" b="1" dirty="0"/>
              <a:t>Visitation</a:t>
            </a:r>
            <a:endParaRPr lang="da-DK" dirty="0"/>
          </a:p>
          <a:p>
            <a:r>
              <a:rPr lang="da-DK" dirty="0"/>
              <a:t>Kursisten visiteres til undervisning for en periode ex.</a:t>
            </a:r>
          </a:p>
          <a:p>
            <a:r>
              <a:rPr lang="da-DK" dirty="0"/>
              <a:t>Der er altid tale om en individuel vurdering.</a:t>
            </a:r>
          </a:p>
          <a:p>
            <a:r>
              <a:rPr lang="da-DK" dirty="0"/>
              <a:t>Undervisningen er gratis for kursisten.</a:t>
            </a:r>
          </a:p>
        </p:txBody>
      </p:sp>
    </p:spTree>
    <p:extLst>
      <p:ext uri="{BB962C8B-B14F-4D97-AF65-F5344CB8AC3E}">
        <p14:creationId xmlns:p14="http://schemas.microsoft.com/office/powerpoint/2010/main" val="2993339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286000" y="1582341"/>
            <a:ext cx="4572000" cy="4247317"/>
          </a:xfrm>
          <a:prstGeom prst="rect">
            <a:avLst/>
          </a:prstGeom>
        </p:spPr>
        <p:txBody>
          <a:bodyPr>
            <a:spAutoFit/>
          </a:bodyPr>
          <a:lstStyle/>
          <a:p>
            <a:r>
              <a:rPr lang="da-DK" b="1" dirty="0"/>
              <a:t>Samarbejdspartnere</a:t>
            </a:r>
            <a:endParaRPr lang="da-DK" dirty="0"/>
          </a:p>
          <a:p>
            <a:r>
              <a:rPr lang="da-DK" dirty="0"/>
              <a:t>Fokus er på undervisning med træning af færdigheder og kompenserende strategier.</a:t>
            </a:r>
          </a:p>
          <a:p>
            <a:r>
              <a:rPr lang="da-DK" dirty="0"/>
              <a:t>Det sker i tæt samarbejde med andre offentlige instanser, der har fokus på andre områder som fx behandling.</a:t>
            </a:r>
          </a:p>
          <a:p>
            <a:r>
              <a:rPr lang="da-DK" dirty="0"/>
              <a:t>Eksempler:</a:t>
            </a:r>
          </a:p>
          <a:p>
            <a:pPr marL="285750" lvl="0" indent="-285750">
              <a:buFont typeface="Arial" panose="020B0604020202020204" pitchFamily="34" charset="0"/>
              <a:buChar char="•"/>
            </a:pPr>
            <a:r>
              <a:rPr lang="da-DK" dirty="0"/>
              <a:t>Træning og </a:t>
            </a:r>
            <a:r>
              <a:rPr lang="da-DK" dirty="0" err="1"/>
              <a:t>rehab</a:t>
            </a:r>
            <a:endParaRPr lang="da-DK" dirty="0"/>
          </a:p>
          <a:p>
            <a:pPr marL="285750" lvl="0" indent="-285750">
              <a:buFont typeface="Arial" panose="020B0604020202020204" pitchFamily="34" charset="0"/>
              <a:buChar char="•"/>
            </a:pPr>
            <a:r>
              <a:rPr lang="da-DK" dirty="0"/>
              <a:t>Uddannelsesinstitutioner</a:t>
            </a:r>
          </a:p>
          <a:p>
            <a:pPr marL="285750" lvl="0" indent="-285750">
              <a:buFont typeface="Arial" panose="020B0604020202020204" pitchFamily="34" charset="0"/>
              <a:buChar char="•"/>
            </a:pPr>
            <a:r>
              <a:rPr lang="da-DK" dirty="0"/>
              <a:t>Bosteder</a:t>
            </a:r>
          </a:p>
          <a:p>
            <a:pPr marL="285750" lvl="0" indent="-285750">
              <a:buFont typeface="Arial" panose="020B0604020202020204" pitchFamily="34" charset="0"/>
              <a:buChar char="•"/>
            </a:pPr>
            <a:r>
              <a:rPr lang="da-DK" dirty="0"/>
              <a:t>Hjælpemiddelafdeling</a:t>
            </a:r>
          </a:p>
          <a:p>
            <a:pPr marL="285750" lvl="0" indent="-285750">
              <a:buFont typeface="Arial" panose="020B0604020202020204" pitchFamily="34" charset="0"/>
              <a:buChar char="•"/>
            </a:pPr>
            <a:r>
              <a:rPr lang="da-DK" dirty="0" smtClean="0"/>
              <a:t>VISO </a:t>
            </a:r>
          </a:p>
          <a:p>
            <a:pPr marL="285750" lvl="0" indent="-285750">
              <a:buFont typeface="Arial" panose="020B0604020202020204" pitchFamily="34" charset="0"/>
              <a:buChar char="•"/>
            </a:pPr>
            <a:r>
              <a:rPr lang="da-DK" dirty="0"/>
              <a:t> </a:t>
            </a:r>
            <a:r>
              <a:rPr lang="da-DK" dirty="0" smtClean="0"/>
              <a:t> </a:t>
            </a:r>
          </a:p>
          <a:p>
            <a:pPr marL="285750" lvl="0" indent="-285750">
              <a:buFont typeface="Arial" panose="020B0604020202020204" pitchFamily="34" charset="0"/>
              <a:buChar char="•"/>
            </a:pPr>
            <a:r>
              <a:rPr lang="da-DK" dirty="0"/>
              <a:t> </a:t>
            </a:r>
            <a:r>
              <a:rPr lang="da-DK" dirty="0" smtClean="0"/>
              <a:t> </a:t>
            </a:r>
            <a:endParaRPr lang="da-DK" dirty="0"/>
          </a:p>
          <a:p>
            <a:endParaRPr lang="da-DK" dirty="0"/>
          </a:p>
        </p:txBody>
      </p:sp>
    </p:spTree>
    <p:extLst>
      <p:ext uri="{BB962C8B-B14F-4D97-AF65-F5344CB8AC3E}">
        <p14:creationId xmlns:p14="http://schemas.microsoft.com/office/powerpoint/2010/main" val="2831458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286000" y="1582341"/>
            <a:ext cx="4572000" cy="4247317"/>
          </a:xfrm>
          <a:prstGeom prst="rect">
            <a:avLst/>
          </a:prstGeom>
        </p:spPr>
        <p:txBody>
          <a:bodyPr>
            <a:spAutoFit/>
          </a:bodyPr>
          <a:lstStyle/>
          <a:p>
            <a:r>
              <a:rPr lang="da-DK" b="1" dirty="0"/>
              <a:t>Perspektivering.</a:t>
            </a:r>
            <a:endParaRPr lang="da-DK" dirty="0"/>
          </a:p>
          <a:p>
            <a:r>
              <a:rPr lang="da-DK" dirty="0"/>
              <a:t>Færre får i dag førtidspension i Danmark.</a:t>
            </a:r>
          </a:p>
          <a:p>
            <a:r>
              <a:rPr lang="da-DK" dirty="0"/>
              <a:t> </a:t>
            </a:r>
          </a:p>
          <a:p>
            <a:r>
              <a:rPr lang="da-DK" dirty="0"/>
              <a:t>Voksenspecialundervisning skal i højere grad bygge bro til uddannelse og beskæftigelse.</a:t>
            </a:r>
          </a:p>
          <a:p>
            <a:r>
              <a:rPr lang="da-DK" dirty="0"/>
              <a:t> </a:t>
            </a:r>
          </a:p>
          <a:p>
            <a:r>
              <a:rPr lang="da-DK" dirty="0"/>
              <a:t>Eksempler</a:t>
            </a:r>
          </a:p>
          <a:p>
            <a:pPr marL="285750" indent="-285750">
              <a:buFont typeface="Arial" panose="020B0604020202020204" pitchFamily="34" charset="0"/>
              <a:buChar char="•"/>
            </a:pPr>
            <a:r>
              <a:rPr lang="da-DK" dirty="0"/>
              <a:t>Studieforberedende indsats</a:t>
            </a:r>
          </a:p>
          <a:p>
            <a:pPr marL="285750" indent="-285750">
              <a:buFont typeface="Arial" panose="020B0604020202020204" pitchFamily="34" charset="0"/>
              <a:buChar char="•"/>
            </a:pPr>
            <a:r>
              <a:rPr lang="da-DK" dirty="0"/>
              <a:t>Bidrage til ressourceforløb</a:t>
            </a:r>
          </a:p>
          <a:p>
            <a:pPr marL="285750" indent="-285750">
              <a:buFont typeface="Arial" panose="020B0604020202020204" pitchFamily="34" charset="0"/>
              <a:buChar char="•"/>
            </a:pPr>
            <a:r>
              <a:rPr lang="da-DK" dirty="0"/>
              <a:t>Træne jobrelaterede færdigheder</a:t>
            </a:r>
          </a:p>
          <a:p>
            <a:pPr marL="285750" indent="-285750">
              <a:buFont typeface="Arial" panose="020B0604020202020204" pitchFamily="34" charset="0"/>
              <a:buChar char="•"/>
            </a:pPr>
            <a:r>
              <a:rPr lang="da-DK" dirty="0"/>
              <a:t>Bekymring: specialviden – folk uddannet – flere går fra end kommer til osv.</a:t>
            </a:r>
          </a:p>
          <a:p>
            <a:pPr marL="285750" indent="-285750">
              <a:buFont typeface="Arial" panose="020B0604020202020204" pitchFamily="34" charset="0"/>
              <a:buChar char="•"/>
            </a:pPr>
            <a:r>
              <a:rPr lang="da-DK" dirty="0"/>
              <a:t>Undervisningsperspektiv kontra træning</a:t>
            </a:r>
            <a:r>
              <a:rPr lang="da-DK" dirty="0" smtClean="0"/>
              <a:t>.</a:t>
            </a:r>
          </a:p>
          <a:p>
            <a:pPr marL="285750" indent="-285750">
              <a:buFont typeface="Arial" panose="020B0604020202020204" pitchFamily="34" charset="0"/>
              <a:buChar char="•"/>
            </a:pPr>
            <a:r>
              <a:rPr lang="da-DK" dirty="0"/>
              <a:t> </a:t>
            </a:r>
            <a:r>
              <a:rPr lang="da-DK" dirty="0" smtClean="0"/>
              <a:t> </a:t>
            </a:r>
          </a:p>
          <a:p>
            <a:pPr marL="285750" indent="-285750">
              <a:buFont typeface="Arial" panose="020B0604020202020204" pitchFamily="34" charset="0"/>
              <a:buChar char="•"/>
            </a:pPr>
            <a:r>
              <a:rPr lang="da-DK" dirty="0"/>
              <a:t> </a:t>
            </a:r>
            <a:r>
              <a:rPr lang="da-DK" dirty="0" smtClean="0"/>
              <a:t> </a:t>
            </a:r>
            <a:endParaRPr lang="da-DK" dirty="0"/>
          </a:p>
        </p:txBody>
      </p:sp>
    </p:spTree>
    <p:extLst>
      <p:ext uri="{BB962C8B-B14F-4D97-AF65-F5344CB8AC3E}">
        <p14:creationId xmlns:p14="http://schemas.microsoft.com/office/powerpoint/2010/main" val="4252236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286000" y="2274838"/>
            <a:ext cx="4572000" cy="2308324"/>
          </a:xfrm>
          <a:prstGeom prst="rect">
            <a:avLst/>
          </a:prstGeom>
        </p:spPr>
        <p:txBody>
          <a:bodyPr>
            <a:spAutoFit/>
          </a:bodyPr>
          <a:lstStyle/>
          <a:p>
            <a:r>
              <a:rPr lang="da-DK" b="1" dirty="0"/>
              <a:t>Voksenspecialundervisningen i Danmark</a:t>
            </a:r>
            <a:endParaRPr lang="da-DK" dirty="0"/>
          </a:p>
          <a:p>
            <a:r>
              <a:rPr lang="da-DK" b="1" dirty="0"/>
              <a:t>Indhold</a:t>
            </a:r>
            <a:endParaRPr lang="da-DK" dirty="0"/>
          </a:p>
          <a:p>
            <a:r>
              <a:rPr lang="da-DK" dirty="0"/>
              <a:t>Lovgrundlag</a:t>
            </a:r>
          </a:p>
          <a:p>
            <a:r>
              <a:rPr lang="da-DK" dirty="0"/>
              <a:t>Forankring</a:t>
            </a:r>
          </a:p>
          <a:p>
            <a:r>
              <a:rPr lang="da-DK" dirty="0"/>
              <a:t>Målgrupper og omfang</a:t>
            </a:r>
          </a:p>
          <a:p>
            <a:r>
              <a:rPr lang="da-DK" dirty="0"/>
              <a:t>Indhold i undervisningen</a:t>
            </a:r>
          </a:p>
          <a:p>
            <a:r>
              <a:rPr lang="da-DK" dirty="0"/>
              <a:t>Sammenhæng og brobygning</a:t>
            </a:r>
          </a:p>
          <a:p>
            <a:r>
              <a:rPr lang="da-DK" dirty="0"/>
              <a:t>Perspektivering</a:t>
            </a:r>
          </a:p>
        </p:txBody>
      </p:sp>
    </p:spTree>
    <p:extLst>
      <p:ext uri="{BB962C8B-B14F-4D97-AF65-F5344CB8AC3E}">
        <p14:creationId xmlns:p14="http://schemas.microsoft.com/office/powerpoint/2010/main" val="941013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971600" y="1997838"/>
            <a:ext cx="6624736" cy="2308324"/>
          </a:xfrm>
          <a:prstGeom prst="rect">
            <a:avLst/>
          </a:prstGeom>
        </p:spPr>
        <p:txBody>
          <a:bodyPr wrap="square">
            <a:spAutoFit/>
          </a:bodyPr>
          <a:lstStyle/>
          <a:p>
            <a:r>
              <a:rPr lang="da-DK" b="1" dirty="0"/>
              <a:t>Lov om specialundervisningen for voksne</a:t>
            </a:r>
            <a:endParaRPr lang="da-DK" dirty="0"/>
          </a:p>
          <a:p>
            <a:r>
              <a:rPr lang="da-DK" b="1" dirty="0"/>
              <a:t>Formål</a:t>
            </a:r>
            <a:endParaRPr lang="da-DK" dirty="0"/>
          </a:p>
          <a:p>
            <a:r>
              <a:rPr lang="da-DK" dirty="0"/>
              <a:t>§ 1.  Specialundervisning for voksne er tilbud, der er målrettet personer, der som følge af fysisk eller psykisk funktionsnedsættelse har behov for særlig tilrettelagt undervisning og rådgivning for at afhjælpe eller begrænse virkningerne af funktionsnedsættelsen, og som ikke kan modtage relevante tilbud med samme formål efter anden lovgivning.</a:t>
            </a:r>
          </a:p>
        </p:txBody>
      </p:sp>
    </p:spTree>
    <p:extLst>
      <p:ext uri="{BB962C8B-B14F-4D97-AF65-F5344CB8AC3E}">
        <p14:creationId xmlns:p14="http://schemas.microsoft.com/office/powerpoint/2010/main" val="3486872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235409" y="1988840"/>
            <a:ext cx="6480720" cy="3139321"/>
          </a:xfrm>
          <a:prstGeom prst="rect">
            <a:avLst/>
          </a:prstGeom>
        </p:spPr>
        <p:txBody>
          <a:bodyPr wrap="square">
            <a:spAutoFit/>
          </a:bodyPr>
          <a:lstStyle/>
          <a:p>
            <a:r>
              <a:rPr lang="da-DK" b="1" dirty="0"/>
              <a:t>Voksenspecialundervisningen er Kommunalt forankret.</a:t>
            </a:r>
            <a:endParaRPr lang="da-DK" dirty="0"/>
          </a:p>
          <a:p>
            <a:r>
              <a:rPr lang="da-DK" dirty="0"/>
              <a:t>Danmark består af 98 kommuner. Det er den enkelte kommunes ansvar at tilbyde kompenserende specialundervisning.</a:t>
            </a:r>
          </a:p>
          <a:p>
            <a:r>
              <a:rPr lang="da-DK" dirty="0"/>
              <a:t>Hvilket kan gøres på mangfoldige måder "brogede billede/kludetæppe"</a:t>
            </a:r>
          </a:p>
          <a:p>
            <a:r>
              <a:rPr lang="da-DK" dirty="0"/>
              <a:t>Forud for </a:t>
            </a:r>
            <a:r>
              <a:rPr lang="da-DK" dirty="0" err="1"/>
              <a:t>evt</a:t>
            </a:r>
            <a:r>
              <a:rPr lang="da-DK" dirty="0"/>
              <a:t> tilbud foregår der en visitation og en screening af kursistens færdigheder og behov for at sikre indhold og formål med undervisningen.</a:t>
            </a:r>
          </a:p>
          <a:p>
            <a:r>
              <a:rPr lang="da-DK" dirty="0"/>
              <a:t>Formålet er, at kursisten i forløbet lærer kompenserende strategier, nye metoder, lærer at bruge hjælpemidler og ad den vej får mulighed for en mere aktiv og selvstændig tilværelse.</a:t>
            </a:r>
          </a:p>
        </p:txBody>
      </p:sp>
    </p:spTree>
    <p:extLst>
      <p:ext uri="{BB962C8B-B14F-4D97-AF65-F5344CB8AC3E}">
        <p14:creationId xmlns:p14="http://schemas.microsoft.com/office/powerpoint/2010/main" val="3116712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3" y="1572840"/>
            <a:ext cx="5904656" cy="51027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6463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2286000" y="2136339"/>
            <a:ext cx="4572000" cy="3693319"/>
          </a:xfrm>
          <a:prstGeom prst="rect">
            <a:avLst/>
          </a:prstGeom>
        </p:spPr>
        <p:txBody>
          <a:bodyPr>
            <a:spAutoFit/>
          </a:bodyPr>
          <a:lstStyle/>
          <a:p>
            <a:r>
              <a:rPr lang="da-DK" b="1" dirty="0"/>
              <a:t>Målgrupper.</a:t>
            </a:r>
            <a:endParaRPr lang="da-DK" dirty="0"/>
          </a:p>
          <a:p>
            <a:r>
              <a:rPr lang="da-DK" dirty="0"/>
              <a:t>Voksne med:</a:t>
            </a:r>
          </a:p>
          <a:p>
            <a:pPr marL="285750" indent="-285750">
              <a:buFont typeface="Arial" panose="020B0604020202020204" pitchFamily="34" charset="0"/>
              <a:buChar char="•"/>
            </a:pPr>
            <a:r>
              <a:rPr lang="da-DK" dirty="0"/>
              <a:t>Erhvervet senhjerneskade</a:t>
            </a:r>
          </a:p>
          <a:p>
            <a:pPr marL="285750" indent="-285750">
              <a:buFont typeface="Arial" panose="020B0604020202020204" pitchFamily="34" charset="0"/>
              <a:buChar char="•"/>
            </a:pPr>
            <a:r>
              <a:rPr lang="da-DK" dirty="0"/>
              <a:t>Personlighedsmæssige, psykiatriske, psykiske og sociale vanskeligheder.</a:t>
            </a:r>
          </a:p>
          <a:p>
            <a:pPr marL="285750" indent="-285750">
              <a:buFont typeface="Arial" panose="020B0604020202020204" pitchFamily="34" charset="0"/>
              <a:buChar char="•"/>
            </a:pPr>
            <a:r>
              <a:rPr lang="da-DK" dirty="0"/>
              <a:t>Psykisk udviklingshæmning/Generelle indlæringsvanskeligheder</a:t>
            </a:r>
          </a:p>
          <a:p>
            <a:pPr marL="285750" indent="-285750">
              <a:buFont typeface="Arial" panose="020B0604020202020204" pitchFamily="34" charset="0"/>
              <a:buChar char="•"/>
            </a:pPr>
            <a:r>
              <a:rPr lang="da-DK" dirty="0"/>
              <a:t>Kommunikationsvanskeligheder </a:t>
            </a:r>
            <a:r>
              <a:rPr lang="da-DK" dirty="0" err="1"/>
              <a:t>pga</a:t>
            </a:r>
            <a:r>
              <a:rPr lang="da-DK" dirty="0"/>
              <a:t> handicap</a:t>
            </a:r>
            <a:r>
              <a:rPr lang="da-DK" dirty="0" smtClean="0"/>
              <a:t>.</a:t>
            </a:r>
          </a:p>
          <a:p>
            <a:pPr marL="285750" indent="-285750">
              <a:buFont typeface="Arial" panose="020B0604020202020204" pitchFamily="34" charset="0"/>
              <a:buChar char="•"/>
            </a:pPr>
            <a:r>
              <a:rPr lang="da-DK" dirty="0"/>
              <a:t> </a:t>
            </a:r>
            <a:r>
              <a:rPr lang="da-DK" dirty="0" smtClean="0"/>
              <a:t> </a:t>
            </a:r>
          </a:p>
          <a:p>
            <a:pPr marL="285750" indent="-285750">
              <a:buFont typeface="Arial" panose="020B0604020202020204" pitchFamily="34" charset="0"/>
              <a:buChar char="•"/>
            </a:pPr>
            <a:r>
              <a:rPr lang="da-DK" dirty="0"/>
              <a:t> </a:t>
            </a:r>
            <a:r>
              <a:rPr lang="da-DK" dirty="0" smtClean="0"/>
              <a:t>   </a:t>
            </a:r>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endParaRPr lang="da-DK" dirty="0"/>
          </a:p>
        </p:txBody>
      </p:sp>
    </p:spTree>
    <p:extLst>
      <p:ext uri="{BB962C8B-B14F-4D97-AF65-F5344CB8AC3E}">
        <p14:creationId xmlns:p14="http://schemas.microsoft.com/office/powerpoint/2010/main" val="1555526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5240" y="2681288"/>
            <a:ext cx="5845031" cy="2849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656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286000" y="2274838"/>
            <a:ext cx="4572000" cy="2308324"/>
          </a:xfrm>
          <a:prstGeom prst="rect">
            <a:avLst/>
          </a:prstGeom>
        </p:spPr>
        <p:txBody>
          <a:bodyPr>
            <a:spAutoFit/>
          </a:bodyPr>
          <a:lstStyle/>
          <a:p>
            <a:r>
              <a:rPr lang="da-DK" b="1" dirty="0"/>
              <a:t>Indhold</a:t>
            </a:r>
            <a:endParaRPr lang="da-DK" dirty="0"/>
          </a:p>
          <a:p>
            <a:r>
              <a:rPr lang="da-DK" dirty="0"/>
              <a:t>Undervisningen foregår typisk på små hold med 6 - 8 personer.</a:t>
            </a:r>
          </a:p>
          <a:p>
            <a:r>
              <a:rPr lang="da-DK" dirty="0"/>
              <a:t>Udgangspunktet er færdigheder kursisten skal udvikle eller genfinde.</a:t>
            </a:r>
          </a:p>
          <a:p>
            <a:r>
              <a:rPr lang="da-DK" dirty="0"/>
              <a:t>Ofte tager vi udgangspunkt i kursistens interessefelt, der bliver et middel til et mål.</a:t>
            </a:r>
          </a:p>
          <a:p>
            <a:r>
              <a:rPr lang="da-DK" dirty="0"/>
              <a:t>Hvem underviser</a:t>
            </a:r>
          </a:p>
        </p:txBody>
      </p:sp>
    </p:spTree>
    <p:extLst>
      <p:ext uri="{BB962C8B-B14F-4D97-AF65-F5344CB8AC3E}">
        <p14:creationId xmlns:p14="http://schemas.microsoft.com/office/powerpoint/2010/main" val="1042088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7084" y="2533649"/>
            <a:ext cx="5549212" cy="38782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0898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ølgeform">
  <a:themeElements>
    <a:clrScheme name="Bølg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Bølg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ølg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29</TotalTime>
  <Words>308</Words>
  <Application>Microsoft Office PowerPoint</Application>
  <PresentationFormat>Skærmshow (4:3)</PresentationFormat>
  <Paragraphs>57</Paragraphs>
  <Slides>13</Slides>
  <Notes>0</Notes>
  <HiddenSlides>0</HiddenSlides>
  <MMClips>0</MMClips>
  <ScaleCrop>false</ScaleCrop>
  <HeadingPairs>
    <vt:vector size="4" baseType="variant">
      <vt:variant>
        <vt:lpstr>Tema</vt:lpstr>
      </vt:variant>
      <vt:variant>
        <vt:i4>1</vt:i4>
      </vt:variant>
      <vt:variant>
        <vt:lpstr>Diastitler</vt:lpstr>
      </vt:variant>
      <vt:variant>
        <vt:i4>13</vt:i4>
      </vt:variant>
    </vt:vector>
  </HeadingPairs>
  <TitlesOfParts>
    <vt:vector size="14" baseType="lpstr">
      <vt:lpstr>Bølgeform</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Tønder Kommune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Mona Rosenørn Engel</dc:creator>
  <cp:lastModifiedBy>Mona Rosenørn Engel</cp:lastModifiedBy>
  <cp:revision>4</cp:revision>
  <dcterms:created xsi:type="dcterms:W3CDTF">2016-09-12T13:11:34Z</dcterms:created>
  <dcterms:modified xsi:type="dcterms:W3CDTF">2016-09-13T06:42:48Z</dcterms:modified>
</cp:coreProperties>
</file>