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1" r:id="rId2"/>
    <p:sldId id="548" r:id="rId3"/>
    <p:sldId id="549" r:id="rId4"/>
    <p:sldId id="592" r:id="rId5"/>
    <p:sldId id="593" r:id="rId6"/>
    <p:sldId id="591" r:id="rId7"/>
    <p:sldId id="546" r:id="rId8"/>
    <p:sldId id="523" r:id="rId9"/>
    <p:sldId id="550" r:id="rId10"/>
    <p:sldId id="581" r:id="rId11"/>
    <p:sldId id="415" r:id="rId12"/>
    <p:sldId id="487" r:id="rId13"/>
    <p:sldId id="580" r:id="rId14"/>
    <p:sldId id="525" r:id="rId15"/>
    <p:sldId id="479" r:id="rId16"/>
    <p:sldId id="588" r:id="rId17"/>
    <p:sldId id="589" r:id="rId18"/>
    <p:sldId id="508" r:id="rId19"/>
    <p:sldId id="551" r:id="rId20"/>
    <p:sldId id="584" r:id="rId21"/>
    <p:sldId id="560" r:id="rId22"/>
    <p:sldId id="554" r:id="rId23"/>
    <p:sldId id="594" r:id="rId2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ABA05B"/>
    <a:srgbClr val="ABA073"/>
    <a:srgbClr val="210AB7"/>
    <a:srgbClr val="FF02E7"/>
    <a:srgbClr val="FF9D62"/>
    <a:srgbClr val="FFD3D6"/>
    <a:srgbClr val="FF79D1"/>
    <a:srgbClr val="F860FF"/>
    <a:srgbClr val="FFE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1348" autoAdjust="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9D96A-4D01-2145-A7EB-56FEC4F481A7}" type="datetime1">
              <a:rPr lang="sv-SE" smtClean="0"/>
              <a:t>2013-10-02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Idor Svensson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DF400-2F8A-234E-860E-DF7F97A6C0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3280686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73E92-3BC0-EC40-9226-8E292A7CA555}" type="datetime1">
              <a:rPr lang="sv-SE" smtClean="0"/>
              <a:t>2013-10-02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Idor Svensson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4657A-C5A0-EA4A-9FA9-6EABE5FDCC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4645796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25400E-5834-6149-B78A-8D50A5AF1759}" type="datetime1">
              <a:rPr lang="sv-SE" smtClean="0"/>
              <a:t>2013-10-02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CF29-BBEC-474E-BE92-1378F8747B82}" type="slidenum">
              <a:rPr lang="sv-SE"/>
              <a:pPr/>
              <a:t>22</a:t>
            </a:fld>
            <a:endParaRPr lang="sv-SE"/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fld id="{135C851A-B406-DC43-B88D-C7FD9699133B}" type="slidenum">
              <a:rPr lang="sv-SE" sz="1200">
                <a:latin typeface="Calibri" charset="0"/>
              </a:rPr>
              <a:pPr algn="r"/>
              <a:t>22</a:t>
            </a:fld>
            <a:endParaRPr lang="sv-SE" sz="1200">
              <a:latin typeface="Calibri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CF29-BBEC-474E-BE92-1378F8747B82}" type="slidenum">
              <a:rPr lang="sv-SE"/>
              <a:pPr/>
              <a:t>23</a:t>
            </a:fld>
            <a:endParaRPr lang="sv-SE"/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fld id="{135C851A-B406-DC43-B88D-C7FD9699133B}" type="slidenum">
              <a:rPr lang="sv-SE" sz="1200">
                <a:latin typeface="Calibri" charset="0"/>
              </a:rPr>
              <a:pPr algn="r"/>
              <a:t>23</a:t>
            </a:fld>
            <a:endParaRPr lang="sv-SE" sz="1200">
              <a:latin typeface="Calibri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5800"/>
            <a:ext cx="4572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E36397-71E3-954F-854F-FBEE2AFB29A0}" type="datetime1">
              <a:rPr lang="sv-SE" smtClean="0"/>
              <a:t>2013-10-02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Nyckelbegrepp blir tillgänglighet och delaktig het på lika villkor, dvs. ett samhällsansvar.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F73E92-3BC0-EC40-9226-8E292A7CA555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1659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62857-24DC-E143-84CE-3547F98788E2}" type="slidenum">
              <a:rPr lang="sv-SE"/>
              <a:pPr/>
              <a:t>11</a:t>
            </a:fld>
            <a:endParaRPr lang="sv-SE"/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Detta som jag visar här är bakgrunden till vår studie</a:t>
            </a:r>
          </a:p>
          <a:p>
            <a:r>
              <a:rPr lang="sv-SE" dirty="0"/>
              <a:t>Vad vi visste innan att tidigare forskning hade </a:t>
            </a:r>
            <a:r>
              <a:rPr lang="sv-SE" dirty="0" smtClean="0"/>
              <a:t>visat.</a:t>
            </a:r>
          </a:p>
          <a:p>
            <a:r>
              <a:rPr lang="sv-SE" dirty="0" smtClean="0"/>
              <a:t>Kollar</a:t>
            </a:r>
            <a:r>
              <a:rPr lang="sv-SE" baseline="0" dirty="0" smtClean="0"/>
              <a:t> just nu på AV och AT i SBU och det finns en 300-400 artiklar som berör ämnet.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Samlat in data från 40 elever och ytterligare 30 samlas in under HT 2012.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F73E92-3BC0-EC40-9226-8E292A7CA555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345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CF29-BBEC-474E-BE92-1378F8747B82}" type="slidenum">
              <a:rPr lang="sv-SE"/>
              <a:pPr/>
              <a:t>15</a:t>
            </a:fld>
            <a:endParaRPr lang="sv-SE"/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fld id="{135C851A-B406-DC43-B88D-C7FD9699133B}" type="slidenum">
              <a:rPr lang="sv-SE" sz="1200">
                <a:latin typeface="Calibri" charset="0"/>
              </a:rPr>
              <a:pPr algn="r"/>
              <a:t>15</a:t>
            </a:fld>
            <a:endParaRPr lang="sv-SE" sz="1200">
              <a:latin typeface="Calibri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Prizmo-skanna in och lyssna</a:t>
            </a:r>
          </a:p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Lyssna på talböcker och ljudböcker</a:t>
            </a:r>
          </a:p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Viss rättstavning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98C528-8130-DF4E-945C-C83F04177EF4}" type="datetime1">
              <a:rPr lang="sv-SE" smtClean="0"/>
              <a:t>2013-10-02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Prizmo-skanna in och lyssna</a:t>
            </a:r>
          </a:p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Lyssna på talböcker och ljudböcker</a:t>
            </a:r>
          </a:p>
          <a:p>
            <a:r>
              <a:rPr lang="sv-SE">
                <a:latin typeface="Calibri" charset="0"/>
                <a:ea typeface="ＭＳ Ｐゴシック" charset="0"/>
                <a:cs typeface="ＭＳ Ｐゴシック" charset="0"/>
              </a:rPr>
              <a:t>Viss rättstavning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798C528-8130-DF4E-945C-C83F04177EF4}" type="datetime1">
              <a:rPr lang="sv-SE" smtClean="0"/>
              <a:t>2013-10-02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Idor Svensson</a:t>
            </a:r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CF29-BBEC-474E-BE92-1378F8747B82}" type="slidenum">
              <a:rPr lang="sv-SE"/>
              <a:pPr/>
              <a:t>20</a:t>
            </a:fld>
            <a:endParaRPr lang="sv-SE"/>
          </a:p>
        </p:txBody>
      </p:sp>
      <p:sp>
        <p:nvSpPr>
          <p:cNvPr id="2652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defTabSz="45720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457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fld id="{135C851A-B406-DC43-B88D-C7FD9699133B}" type="slidenum">
              <a:rPr lang="sv-SE" sz="1200">
                <a:latin typeface="Calibri" charset="0"/>
              </a:rPr>
              <a:pPr algn="r"/>
              <a:t>20</a:t>
            </a:fld>
            <a:endParaRPr lang="sv-SE" sz="1200">
              <a:latin typeface="Calibri" charset="0"/>
            </a:endParaRPr>
          </a:p>
        </p:txBody>
      </p:sp>
      <p:sp>
        <p:nvSpPr>
          <p:cNvPr id="265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65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45720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4ABEE-742B-8449-9E92-CA73661F61F2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19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6B5D-362E-7446-9526-D577B7ABBBFF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387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423E4-09D3-D04C-911E-58EE3A62776D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202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iagram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748AB-6D58-EE4E-93E4-5E779B148DF9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3B423-CF5F-B04D-958F-7E6285BE1B6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445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3141-7889-4448-B488-541FC455FF44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6191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1D65-94AC-8045-9BA6-D6FC7D762181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28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BF9AA-5733-1243-8479-F730E062FBEB}" type="datetime1">
              <a:rPr lang="sv-SE" smtClean="0"/>
              <a:t>2013-10-02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547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8DCD0-09E3-AF4C-A819-FF08D19D732F}" type="datetime1">
              <a:rPr lang="sv-SE" smtClean="0"/>
              <a:t>2013-10-02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61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A2C3-D165-B14C-B0E8-F589946D41EB}" type="datetime1">
              <a:rPr lang="sv-SE" smtClean="0"/>
              <a:t>2013-10-02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820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831E-82D6-9A43-A141-E86C8137F717}" type="datetime1">
              <a:rPr lang="sv-SE" smtClean="0"/>
              <a:t>2013-10-02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775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57131-5B87-404E-866F-A611EE274648}" type="datetime1">
              <a:rPr lang="sv-SE" smtClean="0"/>
              <a:t>2013-10-02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9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E44D-2FD1-0148-9863-C430D3513AFE}" type="datetime1">
              <a:rPr lang="sv-SE" smtClean="0"/>
              <a:t>2013-10-02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7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834B6-B398-D247-B9FD-BF03D2680283}" type="datetime1">
              <a:rPr lang="sv-SE" smtClean="0"/>
              <a:t>2013-10-02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AF70-5E4A-8749-8613-A26F813DB5D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112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799" y="1353623"/>
            <a:ext cx="7919335" cy="2857674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>
              <a:defRPr/>
            </a:pPr>
            <a:r>
              <a:rPr lang="sv-SE" b="1" dirty="0" smtClean="0">
                <a:solidFill>
                  <a:srgbClr val="0000FF"/>
                </a:solidFill>
              </a:rPr>
              <a:t>Att läsa och skriva med hjälp av ”</a:t>
            </a:r>
            <a:r>
              <a:rPr lang="sv-SE" b="1" dirty="0" err="1" smtClean="0">
                <a:solidFill>
                  <a:srgbClr val="0000FF"/>
                </a:solidFill>
              </a:rPr>
              <a:t>appar</a:t>
            </a:r>
            <a:r>
              <a:rPr lang="sv-SE" b="1" dirty="0" smtClean="0">
                <a:solidFill>
                  <a:srgbClr val="0000FF"/>
                </a:solidFill>
              </a:rPr>
              <a:t>” i mobiltelefoner och surfplattor; ett åtgärdsgenombrott</a:t>
            </a:r>
            <a:endParaRPr lang="sv-SE" sz="2800" b="1" dirty="0" smtClean="0">
              <a:solidFill>
                <a:srgbClr val="0000FF"/>
              </a:solidFill>
            </a:endParaRPr>
          </a:p>
        </p:txBody>
      </p:sp>
      <p:sp>
        <p:nvSpPr>
          <p:cNvPr id="65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5386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sv-SE" dirty="0"/>
          </a:p>
          <a:p>
            <a:pPr eaLnBrk="1" hangingPunct="1">
              <a:defRPr/>
            </a:pPr>
            <a:r>
              <a:rPr lang="sv-SE" dirty="0" smtClean="0">
                <a:cs typeface="+mn-cs"/>
              </a:rPr>
              <a:t>Idor Svensson </a:t>
            </a:r>
          </a:p>
          <a:p>
            <a:pPr eaLnBrk="1" hangingPunct="1">
              <a:defRPr/>
            </a:pPr>
            <a:endParaRPr lang="sv-SE" dirty="0" smtClean="0">
              <a:cs typeface="+mn-cs"/>
            </a:endParaRPr>
          </a:p>
          <a:p>
            <a:pPr eaLnBrk="1" hangingPunct="1">
              <a:defRPr/>
            </a:pPr>
            <a:r>
              <a:rPr lang="sv-SE" sz="1800" dirty="0" smtClean="0"/>
              <a:t>IKEL</a:t>
            </a:r>
          </a:p>
          <a:p>
            <a:pPr eaLnBrk="1" hangingPunct="1">
              <a:defRPr/>
            </a:pPr>
            <a:endParaRPr lang="sv-SE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6983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-74704" y="2128829"/>
            <a:ext cx="9692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b="1" u="sng" dirty="0" smtClean="0">
                <a:latin typeface="Times New Roman"/>
                <a:cs typeface="Times New Roman"/>
              </a:rPr>
              <a:t>Learning </a:t>
            </a:r>
            <a:r>
              <a:rPr lang="sv-SE" sz="4400" b="1" u="sng" dirty="0" err="1">
                <a:latin typeface="Times New Roman"/>
                <a:cs typeface="Times New Roman"/>
              </a:rPr>
              <a:t>to</a:t>
            </a:r>
            <a:r>
              <a:rPr lang="sv-SE" sz="4400" b="1" u="sng" dirty="0">
                <a:latin typeface="Times New Roman"/>
                <a:cs typeface="Times New Roman"/>
              </a:rPr>
              <a:t> </a:t>
            </a:r>
            <a:r>
              <a:rPr lang="sv-SE" sz="4400" b="1" u="sng" dirty="0" smtClean="0">
                <a:latin typeface="Times New Roman"/>
                <a:cs typeface="Times New Roman"/>
              </a:rPr>
              <a:t>Read </a:t>
            </a:r>
            <a:r>
              <a:rPr lang="sv-SE" sz="4400" b="1" u="sng" dirty="0">
                <a:latin typeface="Times New Roman"/>
                <a:cs typeface="Times New Roman"/>
              </a:rPr>
              <a:t>– </a:t>
            </a:r>
            <a:r>
              <a:rPr lang="sv-SE" sz="4400" b="1" u="sng" dirty="0" smtClean="0">
                <a:latin typeface="Times New Roman"/>
                <a:cs typeface="Times New Roman"/>
              </a:rPr>
              <a:t>Reading </a:t>
            </a:r>
            <a:r>
              <a:rPr lang="sv-SE" sz="4400" b="1" u="sng" dirty="0" err="1">
                <a:latin typeface="Times New Roman"/>
                <a:cs typeface="Times New Roman"/>
              </a:rPr>
              <a:t>to</a:t>
            </a:r>
            <a:r>
              <a:rPr lang="sv-SE" sz="4400" b="1" u="sng" dirty="0">
                <a:latin typeface="Times New Roman"/>
                <a:cs typeface="Times New Roman"/>
              </a:rPr>
              <a:t> </a:t>
            </a:r>
            <a:r>
              <a:rPr lang="sv-SE" sz="4400" b="1" u="sng" dirty="0" err="1" smtClean="0">
                <a:latin typeface="Times New Roman"/>
                <a:cs typeface="Times New Roman"/>
              </a:rPr>
              <a:t>Learn</a:t>
            </a:r>
            <a:endParaRPr lang="sv-SE" sz="4400" b="1" dirty="0">
              <a:latin typeface="Times New Roman"/>
              <a:cs typeface="Times New Roman"/>
            </a:endParaRPr>
          </a:p>
        </p:txBody>
      </p:sp>
      <p:cxnSp>
        <p:nvCxnSpPr>
          <p:cNvPr id="3" name="Rak 2"/>
          <p:cNvCxnSpPr/>
          <p:nvPr/>
        </p:nvCxnSpPr>
        <p:spPr>
          <a:xfrm flipV="1">
            <a:off x="197813" y="4250680"/>
            <a:ext cx="8678363" cy="15680"/>
          </a:xfrm>
          <a:prstGeom prst="line">
            <a:avLst/>
          </a:prstGeom>
          <a:ln w="635000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Rak 4"/>
          <p:cNvCxnSpPr/>
          <p:nvPr/>
        </p:nvCxnSpPr>
        <p:spPr>
          <a:xfrm>
            <a:off x="3286890" y="4250680"/>
            <a:ext cx="2409142" cy="0"/>
          </a:xfrm>
          <a:prstGeom prst="line">
            <a:avLst/>
          </a:prstGeom>
          <a:ln w="6350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ruta 7"/>
          <p:cNvSpPr txBox="1"/>
          <p:nvPr/>
        </p:nvSpPr>
        <p:spPr>
          <a:xfrm>
            <a:off x="1960961" y="3884174"/>
            <a:ext cx="13259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LR</a:t>
            </a:r>
            <a:endParaRPr lang="en-US" sz="4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147240" y="3884174"/>
            <a:ext cx="1942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Times New Roman"/>
                <a:cs typeface="Times New Roman"/>
              </a:rPr>
              <a:t>RL</a:t>
            </a:r>
            <a:endParaRPr lang="en-US" sz="4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11" name="Rak pil 10"/>
          <p:cNvCxnSpPr/>
          <p:nvPr/>
        </p:nvCxnSpPr>
        <p:spPr>
          <a:xfrm>
            <a:off x="4500799" y="2898270"/>
            <a:ext cx="0" cy="985904"/>
          </a:xfrm>
          <a:prstGeom prst="straightConnector1">
            <a:avLst/>
          </a:prstGeom>
          <a:ln w="73025">
            <a:solidFill>
              <a:schemeClr val="tx1"/>
            </a:solidFill>
            <a:tailEnd type="arrow"/>
          </a:ln>
          <a:effectLst>
            <a:outerShdw blurRad="40000" dist="20000" dir="5400000" rotWithShape="0">
              <a:schemeClr val="tx1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ruta 12"/>
          <p:cNvSpPr txBox="1"/>
          <p:nvPr/>
        </p:nvSpPr>
        <p:spPr>
          <a:xfrm>
            <a:off x="2988082" y="4724501"/>
            <a:ext cx="3567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000" dirty="0" err="1" smtClean="0"/>
              <a:t>Hur</a:t>
            </a:r>
            <a:r>
              <a:rPr lang="en-US" sz="2000" dirty="0" smtClean="0"/>
              <a:t> </a:t>
            </a:r>
            <a:r>
              <a:rPr lang="en-US" sz="2000" dirty="0" err="1" smtClean="0"/>
              <a:t>lång</a:t>
            </a:r>
            <a:r>
              <a:rPr lang="en-US" sz="2000" dirty="0" smtClean="0"/>
              <a:t> </a:t>
            </a:r>
            <a:r>
              <a:rPr lang="en-US" sz="2000" dirty="0" err="1" smtClean="0"/>
              <a:t>tid</a:t>
            </a:r>
            <a:r>
              <a:rPr lang="en-US" sz="2000" dirty="0" smtClean="0"/>
              <a:t>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acceptabel</a:t>
            </a:r>
            <a:r>
              <a:rPr lang="en-US" sz="2000" dirty="0" smtClean="0"/>
              <a:t> </a:t>
            </a:r>
            <a:r>
              <a:rPr lang="en-US" sz="2000" dirty="0" err="1" smtClean="0"/>
              <a:t>mellan</a:t>
            </a:r>
            <a:r>
              <a:rPr lang="en-US" sz="2000" dirty="0" smtClean="0"/>
              <a:t> LR </a:t>
            </a:r>
            <a:r>
              <a:rPr lang="en-US" sz="2000" dirty="0" err="1" smtClean="0"/>
              <a:t>och</a:t>
            </a:r>
            <a:r>
              <a:rPr lang="en-US" sz="2000" dirty="0" smtClean="0"/>
              <a:t> RL?</a:t>
            </a:r>
          </a:p>
          <a:p>
            <a:pPr marL="457200" indent="-457200">
              <a:buAutoNum type="arabicParenR"/>
            </a:pPr>
            <a:endParaRPr lang="en-US" sz="2000" dirty="0" smtClean="0"/>
          </a:p>
          <a:p>
            <a:r>
              <a:rPr lang="en-US" sz="2000" dirty="0" smtClean="0"/>
              <a:t>2) </a:t>
            </a:r>
            <a:r>
              <a:rPr lang="en-US" sz="2000" dirty="0" err="1" smtClean="0"/>
              <a:t>Vad</a:t>
            </a:r>
            <a:r>
              <a:rPr lang="en-US" sz="2000" dirty="0" smtClean="0"/>
              <a:t> </a:t>
            </a:r>
            <a:r>
              <a:rPr lang="en-US" sz="2000" dirty="0" err="1" smtClean="0"/>
              <a:t>är</a:t>
            </a:r>
            <a:r>
              <a:rPr lang="en-US" sz="2000" dirty="0" smtClean="0"/>
              <a:t> </a:t>
            </a:r>
            <a:r>
              <a:rPr lang="en-US" sz="2000" dirty="0" err="1" smtClean="0"/>
              <a:t>lägsta</a:t>
            </a:r>
            <a:r>
              <a:rPr lang="en-US" sz="2000" dirty="0" smtClean="0"/>
              <a:t> </a:t>
            </a:r>
            <a:r>
              <a:rPr lang="en-US" sz="2000" dirty="0" err="1" smtClean="0"/>
              <a:t>nivå</a:t>
            </a:r>
            <a:r>
              <a:rPr lang="en-US" sz="2000" dirty="0" smtClean="0"/>
              <a:t> </a:t>
            </a:r>
            <a:r>
              <a:rPr lang="en-US" sz="2000" dirty="0" err="1" smtClean="0"/>
              <a:t>för</a:t>
            </a:r>
            <a:r>
              <a:rPr lang="en-US" sz="2000" dirty="0" smtClean="0"/>
              <a:t> RL?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25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Vad vet vi avseende tidigare forskning?</a:t>
            </a:r>
            <a:endParaRPr lang="sv-SE" b="1" dirty="0">
              <a:solidFill>
                <a:srgbClr val="FFFF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sv-SE" dirty="0">
                <a:solidFill>
                  <a:srgbClr val="FFFFFF"/>
                </a:solidFill>
              </a:rPr>
              <a:t>Möjligt att träna upp fonologiska </a:t>
            </a:r>
            <a:r>
              <a:rPr lang="sv-SE" dirty="0" smtClean="0">
                <a:solidFill>
                  <a:srgbClr val="FFFFFF"/>
                </a:solidFill>
              </a:rPr>
              <a:t>förmågor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sv-SE" sz="1800" dirty="0" smtClean="0">
                <a:solidFill>
                  <a:srgbClr val="FFFFFF"/>
                </a:solidFill>
              </a:rPr>
              <a:t>(under förskoleår och tidiga skolår)</a:t>
            </a:r>
            <a:endParaRPr lang="sv-SE" sz="1800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sv-SE" dirty="0">
                <a:solidFill>
                  <a:srgbClr val="FFFFFF"/>
                </a:solidFill>
              </a:rPr>
              <a:t>Tidiga insatser är effektiva</a:t>
            </a:r>
          </a:p>
          <a:p>
            <a:pPr>
              <a:lnSpc>
                <a:spcPct val="90000"/>
              </a:lnSpc>
            </a:pPr>
            <a:r>
              <a:rPr lang="sv-SE" dirty="0">
                <a:solidFill>
                  <a:srgbClr val="FFFFFF"/>
                </a:solidFill>
              </a:rPr>
              <a:t>Intensiva och systematiska insatser är effektiva</a:t>
            </a:r>
          </a:p>
          <a:p>
            <a:pPr>
              <a:lnSpc>
                <a:spcPct val="90000"/>
              </a:lnSpc>
            </a:pPr>
            <a:r>
              <a:rPr lang="sv-SE" dirty="0">
                <a:solidFill>
                  <a:srgbClr val="FFFFFF"/>
                </a:solidFill>
              </a:rPr>
              <a:t>Små elevgrupper är effektiva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sv-SE" sz="2800" dirty="0" smtClean="0">
                <a:solidFill>
                  <a:srgbClr val="FFFFFF"/>
                </a:solidFill>
              </a:rPr>
              <a:t>(</a:t>
            </a:r>
            <a:r>
              <a:rPr lang="sv-SE" sz="2800" dirty="0" err="1">
                <a:solidFill>
                  <a:srgbClr val="FFFFFF"/>
                </a:solidFill>
              </a:rPr>
              <a:t>Ehri</a:t>
            </a:r>
            <a:r>
              <a:rPr lang="sv-SE" sz="2800" dirty="0">
                <a:solidFill>
                  <a:srgbClr val="FFFFFF"/>
                </a:solidFill>
              </a:rPr>
              <a:t> m </a:t>
            </a:r>
            <a:r>
              <a:rPr lang="sv-SE" sz="2800" dirty="0" err="1">
                <a:solidFill>
                  <a:srgbClr val="FFFFFF"/>
                </a:solidFill>
              </a:rPr>
              <a:t>fl</a:t>
            </a:r>
            <a:r>
              <a:rPr lang="sv-SE" sz="2800" dirty="0">
                <a:solidFill>
                  <a:srgbClr val="FFFFFF"/>
                </a:solidFill>
              </a:rPr>
              <a:t>, 2001; </a:t>
            </a:r>
            <a:r>
              <a:rPr lang="sv-SE" sz="2800" dirty="0" err="1">
                <a:solidFill>
                  <a:srgbClr val="FFFFFF"/>
                </a:solidFill>
              </a:rPr>
              <a:t>Kjeldsen</a:t>
            </a:r>
            <a:r>
              <a:rPr lang="sv-SE" sz="2800" dirty="0">
                <a:solidFill>
                  <a:srgbClr val="FFFFFF"/>
                </a:solidFill>
              </a:rPr>
              <a:t> m </a:t>
            </a:r>
            <a:r>
              <a:rPr lang="sv-SE" sz="2800" dirty="0" err="1">
                <a:solidFill>
                  <a:srgbClr val="FFFFFF"/>
                </a:solidFill>
              </a:rPr>
              <a:t>fl</a:t>
            </a:r>
            <a:r>
              <a:rPr lang="sv-SE" sz="2800" dirty="0">
                <a:solidFill>
                  <a:srgbClr val="FFFFFF"/>
                </a:solidFill>
              </a:rPr>
              <a:t>, 2003; </a:t>
            </a:r>
            <a:r>
              <a:rPr lang="sv-SE" sz="2800" dirty="0" err="1">
                <a:solidFill>
                  <a:srgbClr val="FFFFFF"/>
                </a:solidFill>
              </a:rPr>
              <a:t>Torgesen</a:t>
            </a:r>
            <a:r>
              <a:rPr lang="sv-SE" sz="2800" dirty="0">
                <a:solidFill>
                  <a:srgbClr val="FFFFFF"/>
                </a:solidFill>
              </a:rPr>
              <a:t> </a:t>
            </a:r>
            <a:r>
              <a:rPr lang="sv-SE" sz="2800" dirty="0" smtClean="0">
                <a:solidFill>
                  <a:srgbClr val="FFFFFF"/>
                </a:solidFill>
              </a:rPr>
              <a:t>m </a:t>
            </a:r>
            <a:r>
              <a:rPr lang="sv-SE" sz="2800" dirty="0" err="1">
                <a:solidFill>
                  <a:srgbClr val="FFFFFF"/>
                </a:solidFill>
              </a:rPr>
              <a:t>fl</a:t>
            </a:r>
            <a:r>
              <a:rPr lang="sv-SE" sz="2800" dirty="0">
                <a:solidFill>
                  <a:srgbClr val="FFFFFF"/>
                </a:solidFill>
              </a:rPr>
              <a:t>, </a:t>
            </a:r>
            <a:r>
              <a:rPr lang="sv-SE" sz="2800" dirty="0" smtClean="0">
                <a:solidFill>
                  <a:srgbClr val="FFFFFF"/>
                </a:solidFill>
              </a:rPr>
              <a:t>2001; Wolff, 2011)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sv-SE" sz="2800" b="1" dirty="0" smtClean="0">
                <a:solidFill>
                  <a:srgbClr val="FFFF00"/>
                </a:solidFill>
              </a:rPr>
              <a:t>Vad vet vi inte:</a:t>
            </a:r>
          </a:p>
          <a:p>
            <a:pPr>
              <a:lnSpc>
                <a:spcPct val="90000"/>
              </a:lnSpc>
            </a:pPr>
            <a:r>
              <a:rPr lang="sv-SE" sz="2800" dirty="0" smtClean="0">
                <a:solidFill>
                  <a:srgbClr val="FFFFFF"/>
                </a:solidFill>
              </a:rPr>
              <a:t>AV (Alternativa Verktyg) förbättrar teknisk läsning?</a:t>
            </a:r>
          </a:p>
          <a:p>
            <a:pPr>
              <a:lnSpc>
                <a:spcPct val="90000"/>
              </a:lnSpc>
            </a:pPr>
            <a:r>
              <a:rPr lang="sv-SE" sz="2800" dirty="0" smtClean="0">
                <a:solidFill>
                  <a:srgbClr val="FFFFFF"/>
                </a:solidFill>
              </a:rPr>
              <a:t>AV förbättra läsförståelse?</a:t>
            </a:r>
          </a:p>
          <a:p>
            <a:pPr>
              <a:lnSpc>
                <a:spcPct val="90000"/>
              </a:lnSpc>
            </a:pPr>
            <a:r>
              <a:rPr lang="sv-SE" sz="2800" dirty="0" smtClean="0">
                <a:solidFill>
                  <a:srgbClr val="FFFFFF"/>
                </a:solidFill>
              </a:rPr>
              <a:t>AV förbättrar ”literacy”?</a:t>
            </a:r>
          </a:p>
          <a:p>
            <a:pPr>
              <a:lnSpc>
                <a:spcPct val="90000"/>
              </a:lnSpc>
            </a:pPr>
            <a:r>
              <a:rPr lang="sv-SE" sz="2800" dirty="0" smtClean="0">
                <a:solidFill>
                  <a:srgbClr val="FFFFFF"/>
                </a:solidFill>
              </a:rPr>
              <a:t>AV gör att eleven kan ta till sig och förmedla text?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v-SE" sz="2800" b="1" dirty="0" smtClean="0">
                <a:solidFill>
                  <a:srgbClr val="FFFF00"/>
                </a:solidFill>
              </a:rPr>
              <a:t>Passar AV för alla grader av svårigheter och intellektuell förmåga?</a:t>
            </a:r>
            <a:endParaRPr lang="sv-SE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ubrik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00220"/>
          </a:xfrm>
          <a:solidFill>
            <a:srgbClr val="0000FF"/>
          </a:solidFill>
        </p:spPr>
        <p:txBody>
          <a:bodyPr>
            <a:normAutofit fontScale="90000"/>
          </a:bodyPr>
          <a:lstStyle/>
          <a:p>
            <a:r>
              <a:rPr lang="sv-SE" sz="72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Pilot</a:t>
            </a:r>
            <a:r>
              <a:rPr lang="sv-SE" sz="72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sv-SE" sz="72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projekt - </a:t>
            </a:r>
            <a:r>
              <a:rPr lang="sv-SE" sz="7200" dirty="0" err="1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iPhone</a:t>
            </a:r>
            <a:r>
              <a:rPr lang="sv-SE" sz="72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/</a:t>
            </a:r>
            <a:r>
              <a:rPr lang="sv-SE" sz="7200" dirty="0" err="1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iPad</a:t>
            </a:r>
            <a:r>
              <a:rPr lang="sv-SE" sz="72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sv-SE" sz="72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36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br>
              <a:rPr lang="sv-SE" sz="36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36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sv-SE" sz="36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Alternativa verktyg; ett stöd för läs- och skrivutveckling” </a:t>
            </a:r>
            <a:br>
              <a:rPr lang="sv-SE" sz="36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sv-SE" sz="20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(Svensson, Lindeblad</a:t>
            </a:r>
            <a:r>
              <a:rPr lang="sv-SE" sz="20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sv-SE" sz="2000" dirty="0" err="1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Gyllin</a:t>
            </a:r>
            <a:r>
              <a:rPr lang="sv-SE" sz="20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, Gagner,  </a:t>
            </a:r>
            <a:r>
              <a:rPr lang="sv-SE" sz="2000" dirty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&amp; </a:t>
            </a:r>
            <a:r>
              <a:rPr lang="sv-SE" sz="2000" dirty="0" smtClean="0">
                <a:solidFill>
                  <a:srgbClr val="FFFF00"/>
                </a:solidFill>
                <a:latin typeface="Calibri" charset="0"/>
                <a:ea typeface="ＭＳ Ｐゴシック" charset="0"/>
                <a:cs typeface="ＭＳ Ｐゴシック" charset="0"/>
              </a:rPr>
              <a:t>Sand)</a:t>
            </a:r>
            <a:endParaRPr lang="sv-SE" sz="2000" dirty="0">
              <a:solidFill>
                <a:srgbClr val="FFFF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Platshållare för innehåll 2"/>
          <p:cNvSpPr>
            <a:spLocks noGrp="1"/>
          </p:cNvSpPr>
          <p:nvPr>
            <p:ph idx="1"/>
          </p:nvPr>
        </p:nvSpPr>
        <p:spPr>
          <a:xfrm>
            <a:off x="457200" y="2854985"/>
            <a:ext cx="8229600" cy="3271178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endParaRPr lang="sv-SE" dirty="0" smtClean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sv-SE" sz="2800" b="1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sv-SE" sz="2800" b="1" dirty="0" smtClean="0">
                <a:latin typeface="Calibri" charset="0"/>
                <a:ea typeface="ＭＳ Ｐゴシック" charset="0"/>
                <a:cs typeface="ＭＳ Ｐゴシック" charset="0"/>
              </a:rPr>
              <a:t>Elever från årskurs 4 till 9 med uttalade läs- och skrivsvårigheter</a:t>
            </a:r>
            <a:endParaRPr lang="sv-SE" sz="28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sv-SE" sz="2800" b="1" dirty="0">
                <a:latin typeface="Calibri" charset="0"/>
                <a:ea typeface="ＭＳ Ｐゴシック" charset="0"/>
                <a:cs typeface="ＭＳ Ｐゴシック" charset="0"/>
              </a:rPr>
              <a:t>Fyra sessioner per vecka under fem veckor, totalt 20 sessioner</a:t>
            </a:r>
          </a:p>
          <a:p>
            <a:r>
              <a:rPr lang="sv-SE" b="1" dirty="0">
                <a:latin typeface="Calibri" charset="0"/>
                <a:ea typeface="ＭＳ Ｐゴシック" charset="0"/>
                <a:cs typeface="ＭＳ Ｐゴシック" charset="0"/>
              </a:rPr>
              <a:t>40-60 minuter per session</a:t>
            </a:r>
          </a:p>
          <a:p>
            <a:pPr lvl="1"/>
            <a:r>
              <a:rPr lang="sv-SE" b="1" dirty="0">
                <a:latin typeface="Calibri" charset="0"/>
                <a:ea typeface="ＭＳ Ｐゴシック" charset="0"/>
                <a:cs typeface="ＭＳ Ｐゴシック" charset="0"/>
              </a:rPr>
              <a:t>En grupp använder bara AV</a:t>
            </a:r>
          </a:p>
          <a:p>
            <a:pPr lvl="1"/>
            <a:r>
              <a:rPr lang="sv-SE" b="1" dirty="0">
                <a:latin typeface="Calibri" charset="0"/>
                <a:ea typeface="ＭＳ Ｐゴシック" charset="0"/>
                <a:cs typeface="ＭＳ Ｐゴシック" charset="0"/>
              </a:rPr>
              <a:t>En grupp använder både AV och </a:t>
            </a:r>
            <a:r>
              <a:rPr lang="sv-SE" b="1" dirty="0" smtClean="0">
                <a:latin typeface="Calibri" charset="0"/>
                <a:ea typeface="ＭＳ Ｐゴシック" charset="0"/>
                <a:cs typeface="ＭＳ Ｐゴシック" charset="0"/>
              </a:rPr>
              <a:t>träningsprogra</a:t>
            </a:r>
            <a:r>
              <a:rPr lang="sv-SE" dirty="0" smtClean="0">
                <a:latin typeface="Calibri" charset="0"/>
                <a:ea typeface="ＭＳ Ｐゴシック" charset="0"/>
                <a:cs typeface="ＭＳ Ｐゴシック" charset="0"/>
              </a:rPr>
              <a:t>m</a:t>
            </a:r>
          </a:p>
          <a:p>
            <a:r>
              <a:rPr lang="sv-SE" dirty="0" smtClean="0">
                <a:latin typeface="Calibri" charset="0"/>
                <a:ea typeface="ＭＳ Ｐゴシック" charset="0"/>
                <a:cs typeface="ＭＳ Ｐゴシック" charset="0"/>
              </a:rPr>
              <a:t>Cirka 80 elever har deltagit i pilotstudien.</a:t>
            </a:r>
            <a:endParaRPr lang="sv-SE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sv-SE" sz="2800" dirty="0" smtClean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sv-SE" sz="2800" dirty="0">
              <a:solidFill>
                <a:schemeClr val="bg1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8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FF00"/>
                </a:solidFill>
              </a:rPr>
              <a:t>Syfte och frågeställningar</a:t>
            </a:r>
            <a:endParaRPr lang="sv-SE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U</a:t>
            </a:r>
            <a:r>
              <a:rPr lang="sv-SE" dirty="0" smtClean="0"/>
              <a:t>ndersöka effekter av att </a:t>
            </a:r>
            <a:r>
              <a:rPr lang="sv-SE" dirty="0"/>
              <a:t>systematiskt </a:t>
            </a:r>
            <a:r>
              <a:rPr lang="sv-SE" dirty="0" smtClean="0"/>
              <a:t>använda </a:t>
            </a:r>
            <a:r>
              <a:rPr lang="sv-SE" dirty="0"/>
              <a:t>digitala applikationer </a:t>
            </a:r>
            <a:r>
              <a:rPr lang="sv-SE" dirty="0" smtClean="0"/>
              <a:t>med avsikt att förbättra läs- och skrivförmågan för </a:t>
            </a:r>
            <a:r>
              <a:rPr lang="sv-SE" dirty="0"/>
              <a:t>elever med läs- och </a:t>
            </a:r>
            <a:r>
              <a:rPr lang="sv-SE" dirty="0" smtClean="0"/>
              <a:t>skrivsvårigheter.</a:t>
            </a:r>
          </a:p>
          <a:p>
            <a:pPr lvl="1"/>
            <a:r>
              <a:rPr lang="sv-SE" dirty="0" smtClean="0">
                <a:solidFill>
                  <a:srgbClr val="FFFF00"/>
                </a:solidFill>
              </a:rPr>
              <a:t>Kan </a:t>
            </a:r>
            <a:r>
              <a:rPr lang="sv-SE" dirty="0" err="1">
                <a:solidFill>
                  <a:srgbClr val="FFFF00"/>
                </a:solidFill>
              </a:rPr>
              <a:t>a</a:t>
            </a:r>
            <a:r>
              <a:rPr lang="sv-SE" dirty="0" err="1" smtClean="0">
                <a:solidFill>
                  <a:srgbClr val="FFFF00"/>
                </a:solidFill>
              </a:rPr>
              <a:t>pparna</a:t>
            </a:r>
            <a:r>
              <a:rPr lang="sv-SE" dirty="0" smtClean="0">
                <a:solidFill>
                  <a:srgbClr val="FFFF00"/>
                </a:solidFill>
              </a:rPr>
              <a:t> kompensera </a:t>
            </a:r>
            <a:r>
              <a:rPr lang="sv-SE" dirty="0">
                <a:solidFill>
                  <a:srgbClr val="FFFF00"/>
                </a:solidFill>
              </a:rPr>
              <a:t>läs- och skrivsvårigheter i så gott som alla </a:t>
            </a:r>
            <a:r>
              <a:rPr lang="sv-SE" dirty="0" smtClean="0">
                <a:solidFill>
                  <a:srgbClr val="FFFF00"/>
                </a:solidFill>
              </a:rPr>
              <a:t>situationer?</a:t>
            </a:r>
          </a:p>
          <a:p>
            <a:pPr lvl="1"/>
            <a:r>
              <a:rPr lang="sv-SE" dirty="0" smtClean="0">
                <a:solidFill>
                  <a:srgbClr val="FFFF00"/>
                </a:solidFill>
              </a:rPr>
              <a:t>Ökar </a:t>
            </a:r>
            <a:r>
              <a:rPr lang="sv-SE" dirty="0">
                <a:solidFill>
                  <a:srgbClr val="FFFF00"/>
                </a:solidFill>
              </a:rPr>
              <a:t>motivation till läsning och </a:t>
            </a:r>
            <a:r>
              <a:rPr lang="sv-SE" dirty="0" smtClean="0">
                <a:solidFill>
                  <a:srgbClr val="FFFF00"/>
                </a:solidFill>
              </a:rPr>
              <a:t>skrivning och skolarbete överhuvudtaget genom användandet av </a:t>
            </a:r>
            <a:r>
              <a:rPr lang="sv-SE" dirty="0" err="1" smtClean="0">
                <a:solidFill>
                  <a:srgbClr val="FFFF00"/>
                </a:solidFill>
              </a:rPr>
              <a:t>appar</a:t>
            </a:r>
            <a:r>
              <a:rPr lang="sv-SE" dirty="0" smtClean="0">
                <a:solidFill>
                  <a:srgbClr val="FFFF00"/>
                </a:solidFill>
              </a:rPr>
              <a:t>?</a:t>
            </a:r>
            <a:endParaRPr lang="sv-SE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3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SE" sz="3200" b="1" dirty="0">
                <a:latin typeface="Arial" charset="0"/>
                <a:ea typeface="ＭＳ Ｐゴシック" charset="0"/>
                <a:cs typeface="ＭＳ Ｐゴシック" charset="0"/>
              </a:rPr>
              <a:t>Metodologiska </a:t>
            </a:r>
            <a:r>
              <a:rPr lang="sv-SE" sz="3200" b="1" dirty="0" smtClean="0">
                <a:latin typeface="Arial" charset="0"/>
                <a:ea typeface="ＭＳ Ｐゴシック" charset="0"/>
                <a:cs typeface="ＭＳ Ｐゴシック" charset="0"/>
              </a:rPr>
              <a:t>problem med AV – träningsprogram - </a:t>
            </a:r>
            <a:r>
              <a:rPr lang="sv-SE" sz="3200" b="1" dirty="0" err="1" smtClean="0">
                <a:latin typeface="Arial" charset="0"/>
                <a:ea typeface="ＭＳ Ｐゴシック" charset="0"/>
                <a:cs typeface="ＭＳ Ｐゴシック" charset="0"/>
              </a:rPr>
              <a:t>appar</a:t>
            </a:r>
            <a:endParaRPr lang="sv-SE" sz="32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r>
              <a:rPr lang="sv-SE" sz="2400" b="1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Svårt </a:t>
            </a:r>
            <a:r>
              <a:rPr lang="sv-SE" sz="2400" b="1" cap="small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att mäta långsiktiga </a:t>
            </a:r>
            <a:r>
              <a:rPr lang="sv-SE" sz="2400" b="1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förändringar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sv-SE" sz="2400" b="1" u="sng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OCH</a:t>
            </a:r>
            <a:r>
              <a:rPr lang="sv-SE" sz="2400" b="1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vad mäter vi? </a:t>
            </a:r>
            <a:r>
              <a:rPr lang="sv-SE" sz="2400" b="1" cap="small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Ordavkodning</a:t>
            </a:r>
            <a:r>
              <a:rPr lang="sv-SE" sz="2400" b="1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läsförståelse, globalt </a:t>
            </a:r>
            <a:r>
              <a:rPr lang="sv-SE" sz="2400" b="1" cap="small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läsmått</a:t>
            </a:r>
            <a:r>
              <a:rPr lang="sv-SE" sz="2400" b="1" cap="small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, literacy </a:t>
            </a:r>
          </a:p>
          <a:p>
            <a:pPr>
              <a:lnSpc>
                <a:spcPct val="90000"/>
              </a:lnSpc>
            </a:pPr>
            <a:r>
              <a:rPr lang="sv-SE" sz="2400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Allmänna skolan</a:t>
            </a:r>
          </a:p>
          <a:p>
            <a:pPr lvl="1">
              <a:lnSpc>
                <a:spcPct val="90000"/>
              </a:lnSpc>
            </a:pPr>
            <a:r>
              <a:rPr lang="sv-SE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Hur länge skall en intensiv åtgärd vara?</a:t>
            </a:r>
          </a:p>
          <a:p>
            <a:pPr lvl="1">
              <a:lnSpc>
                <a:spcPct val="90000"/>
              </a:lnSpc>
            </a:pPr>
            <a:r>
              <a:rPr lang="sv-SE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Tidsaspekt för läraren</a:t>
            </a:r>
          </a:p>
          <a:p>
            <a:pPr lvl="1">
              <a:lnSpc>
                <a:spcPct val="90000"/>
              </a:lnSpc>
            </a:pPr>
            <a:r>
              <a:rPr lang="sv-SE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Att gå ifrån klassrummet</a:t>
            </a:r>
          </a:p>
          <a:p>
            <a:pPr lvl="1">
              <a:lnSpc>
                <a:spcPct val="90000"/>
              </a:lnSpc>
            </a:pPr>
            <a:r>
              <a:rPr lang="sv-SE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AV och </a:t>
            </a:r>
            <a:r>
              <a:rPr lang="sv-SE" sz="2400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appar</a:t>
            </a:r>
            <a:r>
              <a:rPr lang="sv-SE" sz="24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har en snabb utveckling därför utforska funktion</a:t>
            </a:r>
            <a:endParaRPr lang="sv-SE" sz="2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3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351837" cy="15843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Preliminära resultat</a:t>
            </a:r>
            <a:endParaRPr lang="sv-SE" b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2551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GB" sz="3000" dirty="0" err="1" smtClean="0"/>
              <a:t>Nästan</a:t>
            </a:r>
            <a:r>
              <a:rPr lang="en-GB" sz="3000" dirty="0" smtClean="0"/>
              <a:t> </a:t>
            </a:r>
            <a:r>
              <a:rPr lang="en-GB" sz="3000" dirty="0" err="1" smtClean="0"/>
              <a:t>alla</a:t>
            </a:r>
            <a:r>
              <a:rPr lang="en-GB" sz="3000" dirty="0" smtClean="0"/>
              <a:t> </a:t>
            </a:r>
            <a:r>
              <a:rPr lang="en-GB" sz="3000" dirty="0" err="1" smtClean="0"/>
              <a:t>elever</a:t>
            </a:r>
            <a:r>
              <a:rPr lang="en-GB" sz="3000" dirty="0" smtClean="0"/>
              <a:t> </a:t>
            </a:r>
            <a:r>
              <a:rPr lang="en-GB" sz="3000" dirty="0" err="1" smtClean="0"/>
              <a:t>och</a:t>
            </a:r>
            <a:r>
              <a:rPr lang="en-GB" sz="3000" dirty="0" smtClean="0"/>
              <a:t> </a:t>
            </a:r>
            <a:r>
              <a:rPr lang="en-GB" sz="3000" dirty="0" err="1" smtClean="0"/>
              <a:t>lärare</a:t>
            </a:r>
            <a:r>
              <a:rPr lang="en-GB" sz="3000" dirty="0" smtClean="0"/>
              <a:t> </a:t>
            </a:r>
            <a:r>
              <a:rPr lang="en-GB" sz="3000" dirty="0" err="1" smtClean="0"/>
              <a:t>är</a:t>
            </a:r>
            <a:r>
              <a:rPr lang="en-GB" sz="3000" dirty="0" smtClean="0"/>
              <a:t> </a:t>
            </a:r>
            <a:r>
              <a:rPr lang="en-GB" sz="3000" dirty="0" err="1" smtClean="0"/>
              <a:t>positivaeller</a:t>
            </a:r>
            <a:r>
              <a:rPr lang="en-GB" sz="3000" dirty="0" smtClean="0"/>
              <a:t> </a:t>
            </a:r>
            <a:r>
              <a:rPr lang="en-GB" sz="3000" dirty="0" err="1" smtClean="0"/>
              <a:t>mycket</a:t>
            </a:r>
            <a:r>
              <a:rPr lang="en-GB" sz="3000" dirty="0" smtClean="0"/>
              <a:t> </a:t>
            </a:r>
            <a:r>
              <a:rPr lang="en-GB" sz="3000" dirty="0" err="1" smtClean="0"/>
              <a:t>positiva</a:t>
            </a:r>
            <a:r>
              <a:rPr lang="en-GB" sz="3000" dirty="0" smtClean="0"/>
              <a:t>  till </a:t>
            </a:r>
            <a:r>
              <a:rPr lang="en-GB" sz="3000" dirty="0" err="1" smtClean="0"/>
              <a:t>att</a:t>
            </a:r>
            <a:r>
              <a:rPr lang="en-GB" sz="3000" dirty="0" smtClean="0"/>
              <a:t> </a:t>
            </a:r>
            <a:r>
              <a:rPr lang="en-GB" sz="3000" dirty="0" err="1" smtClean="0"/>
              <a:t>använda</a:t>
            </a:r>
            <a:r>
              <a:rPr lang="en-GB" sz="3000" dirty="0" smtClean="0"/>
              <a:t> </a:t>
            </a:r>
            <a:r>
              <a:rPr lang="en-GB" sz="3000" dirty="0" err="1" smtClean="0"/>
              <a:t>mobiler</a:t>
            </a:r>
            <a:r>
              <a:rPr lang="en-GB" sz="3000" dirty="0" smtClean="0"/>
              <a:t>/</a:t>
            </a:r>
            <a:r>
              <a:rPr lang="en-GB" sz="3000" dirty="0" err="1" smtClean="0"/>
              <a:t>surfplattor</a:t>
            </a:r>
            <a:endParaRPr lang="en-GB" sz="3000" dirty="0" smtClean="0"/>
          </a:p>
          <a:p>
            <a:pPr>
              <a:lnSpc>
                <a:spcPct val="90000"/>
              </a:lnSpc>
            </a:pPr>
            <a:r>
              <a:rPr lang="en-GB" sz="2800" dirty="0" smtClean="0"/>
              <a:t>De, </a:t>
            </a:r>
            <a:r>
              <a:rPr lang="en-GB" sz="2800" dirty="0" err="1"/>
              <a:t>hitintills</a:t>
            </a:r>
            <a:r>
              <a:rPr lang="en-GB" sz="2800" dirty="0"/>
              <a:t>, </a:t>
            </a:r>
            <a:r>
              <a:rPr lang="en-GB" sz="2800" dirty="0" err="1"/>
              <a:t>mest</a:t>
            </a:r>
            <a:r>
              <a:rPr lang="en-GB" sz="2800" dirty="0"/>
              <a:t> </a:t>
            </a:r>
            <a:r>
              <a:rPr lang="en-GB" sz="2800" dirty="0" err="1"/>
              <a:t>uppskattade</a:t>
            </a:r>
            <a:r>
              <a:rPr lang="en-GB" sz="2800" dirty="0"/>
              <a:t> </a:t>
            </a:r>
            <a:r>
              <a:rPr lang="en-GB" sz="2800" dirty="0" err="1"/>
              <a:t>apparna</a:t>
            </a:r>
            <a:r>
              <a:rPr lang="en-GB" sz="2800" dirty="0"/>
              <a:t> </a:t>
            </a:r>
            <a:r>
              <a:rPr lang="en-GB" sz="2800" dirty="0" err="1"/>
              <a:t>har</a:t>
            </a:r>
            <a:r>
              <a:rPr lang="en-GB" sz="2800" dirty="0"/>
              <a:t> </a:t>
            </a:r>
            <a:r>
              <a:rPr lang="en-GB" sz="2800" dirty="0" err="1" smtClean="0"/>
              <a:t>varit</a:t>
            </a:r>
            <a:r>
              <a:rPr lang="en-GB" sz="2800" dirty="0" smtClean="0"/>
              <a:t>: </a:t>
            </a:r>
            <a:r>
              <a:rPr lang="en-GB" sz="2800" dirty="0" err="1"/>
              <a:t>Prizmo</a:t>
            </a:r>
            <a:r>
              <a:rPr lang="en-GB" sz="2800" dirty="0"/>
              <a:t>, </a:t>
            </a:r>
            <a:r>
              <a:rPr lang="en-GB" sz="2800" dirty="0" smtClean="0"/>
              <a:t>Pages, </a:t>
            </a:r>
            <a:r>
              <a:rPr lang="en-GB" sz="2800" dirty="0" err="1" smtClean="0"/>
              <a:t>iSpeak</a:t>
            </a:r>
            <a:r>
              <a:rPr lang="en-GB" sz="2800" dirty="0" smtClean="0"/>
              <a:t>, </a:t>
            </a:r>
            <a:r>
              <a:rPr lang="en-GB" sz="2800" dirty="0" err="1" smtClean="0"/>
              <a:t>SayHi</a:t>
            </a:r>
            <a:r>
              <a:rPr lang="en-GB" sz="2800" dirty="0" smtClean="0"/>
              <a:t>, </a:t>
            </a:r>
            <a:r>
              <a:rPr lang="en-GB" sz="2800" dirty="0" err="1" smtClean="0"/>
              <a:t>Skolstil</a:t>
            </a:r>
            <a:r>
              <a:rPr lang="en-GB" sz="2800" dirty="0" smtClean="0"/>
              <a:t> </a:t>
            </a:r>
            <a:r>
              <a:rPr lang="en-GB" sz="2800" dirty="0" err="1" smtClean="0"/>
              <a:t>och</a:t>
            </a:r>
            <a:r>
              <a:rPr lang="en-GB" sz="2800" dirty="0" smtClean="0"/>
              <a:t> </a:t>
            </a:r>
            <a:r>
              <a:rPr lang="en-GB" sz="2800" dirty="0" err="1" smtClean="0"/>
              <a:t>Ruzzle</a:t>
            </a:r>
            <a:r>
              <a:rPr lang="en-GB" sz="2800" dirty="0" smtClean="0"/>
              <a:t>. </a:t>
            </a:r>
          </a:p>
          <a:p>
            <a:pPr>
              <a:lnSpc>
                <a:spcPct val="90000"/>
              </a:lnSpc>
            </a:pPr>
            <a:r>
              <a:rPr lang="en-GB" sz="2800" dirty="0" err="1" smtClean="0"/>
              <a:t>Ökat</a:t>
            </a:r>
            <a:r>
              <a:rPr lang="en-GB" sz="2800" dirty="0" smtClean="0"/>
              <a:t> motivation </a:t>
            </a:r>
            <a:r>
              <a:rPr lang="en-GB" sz="2800" dirty="0" err="1" smtClean="0"/>
              <a:t>för</a:t>
            </a:r>
            <a:r>
              <a:rPr lang="en-GB" sz="2800" dirty="0" smtClean="0"/>
              <a:t> </a:t>
            </a:r>
            <a:r>
              <a:rPr lang="en-GB" sz="2800" dirty="0" err="1" smtClean="0"/>
              <a:t>skolarbetet</a:t>
            </a:r>
            <a:r>
              <a:rPr lang="en-GB" sz="2800" dirty="0" smtClean="0"/>
              <a:t>. </a:t>
            </a:r>
            <a:r>
              <a:rPr lang="en-GB" sz="2800" dirty="0" err="1" smtClean="0"/>
              <a:t>Några</a:t>
            </a:r>
            <a:r>
              <a:rPr lang="en-GB" sz="2800" dirty="0" smtClean="0"/>
              <a:t> </a:t>
            </a:r>
            <a:r>
              <a:rPr lang="en-GB" sz="2800" dirty="0" err="1" smtClean="0"/>
              <a:t>beskriver</a:t>
            </a:r>
            <a:r>
              <a:rPr lang="en-GB" sz="2800" dirty="0" smtClean="0"/>
              <a:t> </a:t>
            </a:r>
            <a:r>
              <a:rPr lang="en-GB" sz="2800" dirty="0" err="1" smtClean="0"/>
              <a:t>märkbara</a:t>
            </a:r>
            <a:r>
              <a:rPr lang="en-GB" sz="2800" dirty="0" smtClean="0"/>
              <a:t> </a:t>
            </a:r>
            <a:r>
              <a:rPr lang="en-GB" sz="2800" dirty="0" err="1" smtClean="0"/>
              <a:t>effekter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global </a:t>
            </a:r>
            <a:r>
              <a:rPr lang="en-GB" sz="2800" dirty="0" err="1" smtClean="0"/>
              <a:t>självbild</a:t>
            </a:r>
            <a:r>
              <a:rPr lang="en-GB" sz="2800" dirty="0" smtClean="0"/>
              <a:t> </a:t>
            </a:r>
            <a:r>
              <a:rPr lang="en-GB" sz="2800" b="1" dirty="0" smtClean="0">
                <a:solidFill>
                  <a:srgbClr val="FFFF00"/>
                </a:solidFill>
              </a:rPr>
              <a:t>“</a:t>
            </a:r>
            <a:r>
              <a:rPr lang="en-GB" sz="2800" b="1" dirty="0" err="1" smtClean="0">
                <a:solidFill>
                  <a:srgbClr val="FFFF00"/>
                </a:solidFill>
              </a:rPr>
              <a:t>viktig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livlina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och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stor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trygghet</a:t>
            </a:r>
            <a:r>
              <a:rPr lang="en-GB" sz="2800" b="1" dirty="0" smtClean="0">
                <a:solidFill>
                  <a:srgbClr val="FFFF00"/>
                </a:solidFill>
              </a:rPr>
              <a:t>” “</a:t>
            </a:r>
            <a:r>
              <a:rPr lang="en-GB" sz="2800" b="1" dirty="0" err="1" smtClean="0">
                <a:solidFill>
                  <a:srgbClr val="FFFF00"/>
                </a:solidFill>
              </a:rPr>
              <a:t>kompensera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för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nedsatt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</a:rPr>
              <a:t>omvärldskunskap</a:t>
            </a:r>
            <a:r>
              <a:rPr lang="en-GB" sz="2800" b="1" dirty="0" smtClean="0">
                <a:solidFill>
                  <a:srgbClr val="FFFF00"/>
                </a:solidFill>
              </a:rPr>
              <a:t>”</a:t>
            </a:r>
          </a:p>
          <a:p>
            <a:pPr>
              <a:lnSpc>
                <a:spcPct val="90000"/>
              </a:lnSpc>
            </a:pPr>
            <a:r>
              <a:rPr lang="en-GB" sz="2800" dirty="0" err="1" smtClean="0"/>
              <a:t>Ännu</a:t>
            </a:r>
            <a:r>
              <a:rPr lang="en-GB" sz="2800" dirty="0" smtClean="0"/>
              <a:t> </a:t>
            </a:r>
            <a:r>
              <a:rPr lang="en-GB" sz="2800" dirty="0" err="1" smtClean="0"/>
              <a:t>inga</a:t>
            </a:r>
            <a:r>
              <a:rPr lang="en-GB" sz="2800" dirty="0" smtClean="0"/>
              <a:t> </a:t>
            </a:r>
            <a:r>
              <a:rPr lang="en-GB" sz="2800" dirty="0" err="1" smtClean="0"/>
              <a:t>tydliga</a:t>
            </a:r>
            <a:r>
              <a:rPr lang="en-GB" sz="2800" dirty="0" smtClean="0"/>
              <a:t> </a:t>
            </a:r>
            <a:r>
              <a:rPr lang="en-GB" sz="2800" dirty="0" err="1" smtClean="0"/>
              <a:t>förbättringar</a:t>
            </a:r>
            <a:r>
              <a:rPr lang="en-GB" sz="2800" dirty="0" smtClean="0"/>
              <a:t> </a:t>
            </a:r>
            <a:r>
              <a:rPr lang="en-GB" sz="2800" dirty="0" err="1" smtClean="0"/>
              <a:t>avseende</a:t>
            </a:r>
            <a:r>
              <a:rPr lang="en-GB" sz="2800" dirty="0" smtClean="0"/>
              <a:t> </a:t>
            </a:r>
            <a:r>
              <a:rPr lang="en-GB" sz="2800" dirty="0" err="1" smtClean="0"/>
              <a:t>resultat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lästest</a:t>
            </a:r>
            <a:r>
              <a:rPr lang="en-GB" sz="2800" dirty="0" smtClean="0"/>
              <a:t> </a:t>
            </a:r>
            <a:r>
              <a:rPr lang="en-GB" sz="2800" dirty="0" err="1" smtClean="0"/>
              <a:t>även</a:t>
            </a:r>
            <a:r>
              <a:rPr lang="en-GB" sz="2800" dirty="0" smtClean="0"/>
              <a:t> </a:t>
            </a:r>
            <a:r>
              <a:rPr lang="en-GB" sz="2800" dirty="0" err="1" smtClean="0"/>
              <a:t>om</a:t>
            </a:r>
            <a:r>
              <a:rPr lang="en-GB" sz="2800" dirty="0" smtClean="0"/>
              <a:t> </a:t>
            </a:r>
            <a:r>
              <a:rPr lang="en-GB" sz="2800" dirty="0" err="1" smtClean="0"/>
              <a:t>flertalet</a:t>
            </a:r>
            <a:r>
              <a:rPr lang="en-GB" sz="2800" dirty="0" smtClean="0"/>
              <a:t> </a:t>
            </a:r>
            <a:r>
              <a:rPr lang="en-GB" sz="2800" dirty="0" err="1" smtClean="0"/>
              <a:t>visar</a:t>
            </a:r>
            <a:r>
              <a:rPr lang="en-GB" sz="2800" dirty="0" smtClean="0"/>
              <a:t> en </a:t>
            </a:r>
            <a:r>
              <a:rPr lang="en-GB" sz="2800" dirty="0" err="1" smtClean="0"/>
              <a:t>förbättring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läs</a:t>
            </a:r>
            <a:r>
              <a:rPr lang="en-GB" sz="2800" dirty="0" smtClean="0"/>
              <a:t>- </a:t>
            </a:r>
            <a:r>
              <a:rPr lang="en-GB" sz="2800" dirty="0" err="1" smtClean="0"/>
              <a:t>och</a:t>
            </a:r>
            <a:r>
              <a:rPr lang="en-GB" sz="2800" dirty="0" smtClean="0"/>
              <a:t> </a:t>
            </a:r>
            <a:r>
              <a:rPr lang="en-GB" sz="2800" dirty="0" err="1" smtClean="0"/>
              <a:t>skrivtest</a:t>
            </a:r>
            <a:r>
              <a:rPr lang="en-GB" sz="2800" dirty="0" smtClean="0"/>
              <a:t> </a:t>
            </a:r>
            <a:r>
              <a:rPr lang="en-GB" sz="2800" dirty="0" err="1" smtClean="0"/>
              <a:t>inte</a:t>
            </a:r>
            <a:r>
              <a:rPr lang="en-GB" sz="2800" dirty="0" smtClean="0"/>
              <a:t> </a:t>
            </a:r>
            <a:r>
              <a:rPr lang="en-GB" sz="2800" dirty="0" err="1" smtClean="0"/>
              <a:t>minst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engelskan</a:t>
            </a:r>
            <a:r>
              <a:rPr lang="en-GB" sz="28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GB" sz="2800" dirty="0" err="1" smtClean="0"/>
              <a:t>Brister</a:t>
            </a:r>
            <a:r>
              <a:rPr lang="en-GB" sz="2800" dirty="0" smtClean="0"/>
              <a:t> </a:t>
            </a:r>
            <a:r>
              <a:rPr lang="en-GB" sz="2800" dirty="0" err="1" smtClean="0"/>
              <a:t>avseende</a:t>
            </a:r>
            <a:r>
              <a:rPr lang="en-GB" sz="2800" dirty="0" smtClean="0"/>
              <a:t> </a:t>
            </a:r>
            <a:r>
              <a:rPr lang="en-GB" sz="2800" dirty="0" err="1" smtClean="0"/>
              <a:t>uppkoppling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</a:t>
            </a:r>
            <a:r>
              <a:rPr lang="en-GB" sz="2800" dirty="0" err="1" smtClean="0"/>
              <a:t>skolorna</a:t>
            </a:r>
            <a:r>
              <a:rPr lang="en-GB" sz="2800" dirty="0" smtClean="0"/>
              <a:t> </a:t>
            </a:r>
            <a:r>
              <a:rPr lang="en-GB" sz="2800" dirty="0" err="1" smtClean="0"/>
              <a:t>och</a:t>
            </a:r>
            <a:r>
              <a:rPr lang="en-GB" sz="2800" dirty="0" smtClean="0"/>
              <a:t> </a:t>
            </a:r>
            <a:r>
              <a:rPr lang="en-GB" sz="2800" dirty="0" err="1" smtClean="0"/>
              <a:t>då</a:t>
            </a:r>
            <a:r>
              <a:rPr lang="en-GB" sz="2800" dirty="0" smtClean="0"/>
              <a:t> </a:t>
            </a:r>
            <a:r>
              <a:rPr lang="en-GB" sz="2800" dirty="0" err="1" smtClean="0"/>
              <a:t>fungerar</a:t>
            </a:r>
            <a:r>
              <a:rPr lang="en-GB" sz="2800" dirty="0" smtClean="0"/>
              <a:t> </a:t>
            </a:r>
            <a:r>
              <a:rPr lang="en-GB" sz="2800" dirty="0" err="1" smtClean="0"/>
              <a:t>inte</a:t>
            </a:r>
            <a:r>
              <a:rPr lang="en-GB" sz="2800" dirty="0" smtClean="0"/>
              <a:t> en del </a:t>
            </a:r>
            <a:r>
              <a:rPr lang="en-GB" sz="2800" dirty="0" err="1" smtClean="0"/>
              <a:t>av</a:t>
            </a:r>
            <a:r>
              <a:rPr lang="en-GB" sz="2800" dirty="0" smtClean="0"/>
              <a:t> </a:t>
            </a:r>
            <a:r>
              <a:rPr lang="en-GB" sz="2800" dirty="0" err="1" smtClean="0"/>
              <a:t>programmen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Några</a:t>
            </a:r>
            <a:r>
              <a:rPr lang="en-GB" sz="2800" dirty="0" smtClean="0"/>
              <a:t> </a:t>
            </a:r>
            <a:r>
              <a:rPr lang="en-GB" sz="2800" dirty="0" err="1" smtClean="0"/>
              <a:t>elever</a:t>
            </a:r>
            <a:r>
              <a:rPr lang="en-GB" sz="2800" dirty="0" smtClean="0"/>
              <a:t> </a:t>
            </a:r>
            <a:r>
              <a:rPr lang="en-GB" sz="2800" dirty="0" err="1" smtClean="0"/>
              <a:t>tycker</a:t>
            </a:r>
            <a:r>
              <a:rPr lang="en-GB" sz="2800" dirty="0" smtClean="0"/>
              <a:t> </a:t>
            </a:r>
            <a:r>
              <a:rPr lang="en-GB" sz="2800" dirty="0" err="1" smtClean="0"/>
              <a:t>inte</a:t>
            </a:r>
            <a:r>
              <a:rPr lang="en-GB" sz="2800" dirty="0" smtClean="0"/>
              <a:t> </a:t>
            </a:r>
            <a:r>
              <a:rPr lang="en-GB" sz="2800" dirty="0" err="1" smtClean="0"/>
              <a:t>om</a:t>
            </a:r>
            <a:r>
              <a:rPr lang="en-GB" sz="2800" dirty="0" smtClean="0"/>
              <a:t> </a:t>
            </a:r>
            <a:r>
              <a:rPr lang="en-GB" sz="2800" dirty="0" err="1" smtClean="0"/>
              <a:t>att</a:t>
            </a:r>
            <a:r>
              <a:rPr lang="en-GB" sz="2800" dirty="0" smtClean="0"/>
              <a:t> </a:t>
            </a:r>
            <a:r>
              <a:rPr lang="en-GB" sz="2800" dirty="0" err="1" smtClean="0"/>
              <a:t>gå</a:t>
            </a:r>
            <a:r>
              <a:rPr lang="en-GB" sz="2800" dirty="0" smtClean="0"/>
              <a:t> </a:t>
            </a:r>
            <a:r>
              <a:rPr lang="en-GB" sz="2800" dirty="0" err="1" smtClean="0"/>
              <a:t>ifrån</a:t>
            </a:r>
            <a:r>
              <a:rPr lang="en-GB" sz="2800" dirty="0" smtClean="0"/>
              <a:t> </a:t>
            </a:r>
            <a:r>
              <a:rPr lang="en-GB" sz="2800" dirty="0" err="1" smtClean="0"/>
              <a:t>klassrummet</a:t>
            </a:r>
            <a:endParaRPr lang="en-GB" sz="3000" dirty="0"/>
          </a:p>
        </p:txBody>
      </p:sp>
      <p:sp>
        <p:nvSpPr>
          <p:cNvPr id="2" name="Platshållare för datum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Idor </a:t>
            </a:r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13-04-27</a:t>
            </a:r>
            <a:endParaRPr lang="sv-SE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803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564147" y="0"/>
            <a:ext cx="8229600" cy="882316"/>
          </a:xfrm>
        </p:spPr>
        <p:txBody>
          <a:bodyPr>
            <a:normAutofit fontScale="90000"/>
          </a:bodyPr>
          <a:lstStyle/>
          <a:p>
            <a:r>
              <a:rPr lang="sv-SE" sz="3200" dirty="0" smtClean="0">
                <a:latin typeface="Calibri" charset="0"/>
                <a:ea typeface="ＭＳ Ｐゴシック" charset="0"/>
                <a:cs typeface="ＭＳ Ｐゴシック" charset="0"/>
              </a:rPr>
              <a:t>Spontana kommentarer från elever </a:t>
            </a:r>
            <a:r>
              <a:rPr lang="sv-SE" sz="2700" dirty="0" smtClean="0">
                <a:latin typeface="Calibri" charset="0"/>
                <a:ea typeface="ＭＳ Ｐゴシック" charset="0"/>
                <a:cs typeface="ＭＳ Ｐゴシック" charset="0"/>
              </a:rPr>
              <a:t>(vad var bra respektive dåligt med projektet)</a:t>
            </a:r>
            <a:endParaRPr lang="sv-SE" sz="27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564147" y="3564416"/>
            <a:ext cx="1401011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Hjälp till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 engelska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938462" y="5176003"/>
            <a:ext cx="1507959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Vet inte, allt 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funka bra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554747" y="2078541"/>
            <a:ext cx="1783348" cy="13080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Ta kort på en 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text och 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få det uppläst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839410" y="882316"/>
            <a:ext cx="1401011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Skriva på</a:t>
            </a:r>
          </a:p>
          <a:p>
            <a:pPr algn="ctr" eaLnBrk="1" hangingPunct="1"/>
            <a:r>
              <a:rPr lang="sv-SE" sz="2000" b="1" dirty="0" err="1" smtClean="0">
                <a:solidFill>
                  <a:srgbClr val="FFFF00"/>
                </a:solidFill>
                <a:latin typeface="Arial" charset="0"/>
              </a:rPr>
              <a:t>iPhonen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644157" y="1564105"/>
            <a:ext cx="1401011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Kul, lärt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m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ig mycket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7352632" y="3049286"/>
            <a:ext cx="1401011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Lärde mig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m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er på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engelska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804526" y="4561203"/>
            <a:ext cx="1586200" cy="164505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Att man 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lära sig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a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llt man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b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ehöver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t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räna på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999790" y="5250663"/>
            <a:ext cx="1564105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Komma ihåg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a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tt ta med 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sig till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skolan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860842" y="5202638"/>
            <a:ext cx="1564105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Har ej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f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ått lärar-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stöd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3547979" y="2106512"/>
            <a:ext cx="1692442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Borta från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Klassrummet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f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ör mycket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366211" y="3550696"/>
            <a:ext cx="1692442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För dålig 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t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äckning i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skolan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860758" y="3564416"/>
            <a:ext cx="1692442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860FF"/>
                </a:solidFill>
                <a:latin typeface="Arial" charset="0"/>
              </a:rPr>
              <a:t>Kunde inte</a:t>
            </a:r>
          </a:p>
          <a:p>
            <a:pPr algn="ctr" eaLnBrk="1" hangingPunct="1"/>
            <a:r>
              <a:rPr lang="sv-SE" sz="2000" b="1" dirty="0">
                <a:solidFill>
                  <a:srgbClr val="F860FF"/>
                </a:solidFill>
                <a:latin typeface="Arial" charset="0"/>
              </a:rPr>
              <a:t>r</a:t>
            </a:r>
            <a:r>
              <a:rPr lang="sv-SE" sz="2000" b="1" dirty="0" smtClean="0">
                <a:solidFill>
                  <a:srgbClr val="F860FF"/>
                </a:solidFill>
                <a:latin typeface="Arial" charset="0"/>
              </a:rPr>
              <a:t>inga och</a:t>
            </a:r>
          </a:p>
          <a:p>
            <a:pPr algn="ctr" eaLnBrk="1" hangingPunct="1"/>
            <a:r>
              <a:rPr lang="sv-SE" sz="2000" b="1" dirty="0" smtClean="0">
                <a:solidFill>
                  <a:srgbClr val="F860FF"/>
                </a:solidFill>
                <a:latin typeface="Arial" charset="0"/>
              </a:rPr>
              <a:t>Sms:a i</a:t>
            </a:r>
          </a:p>
          <a:p>
            <a:pPr algn="ctr" eaLnBrk="1" hangingPunct="1"/>
            <a:r>
              <a:rPr lang="sv-SE" sz="2000" b="1" dirty="0" smtClean="0">
                <a:solidFill>
                  <a:srgbClr val="F860FF"/>
                </a:solidFill>
                <a:latin typeface="Arial" charset="0"/>
              </a:rPr>
              <a:t>telefonen</a:t>
            </a:r>
            <a:endParaRPr lang="sv-SE" sz="2000" b="1" dirty="0">
              <a:solidFill>
                <a:srgbClr val="F860FF"/>
              </a:solidFill>
              <a:latin typeface="Arial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359316" y="1098433"/>
            <a:ext cx="1692442" cy="1248711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Lyssna på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b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öcker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g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öra läxor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160021" y="692451"/>
            <a:ext cx="2028863" cy="13080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Skolstil hjälper </a:t>
            </a:r>
          </a:p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m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ig skriva</a:t>
            </a:r>
          </a:p>
          <a:p>
            <a:pPr algn="ctr" eaLnBrk="1" hangingPunct="1"/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rätt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92820" y="2261538"/>
            <a:ext cx="1401011" cy="103026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>
                <a:solidFill>
                  <a:srgbClr val="FFFF00"/>
                </a:solidFill>
                <a:latin typeface="Arial" charset="0"/>
              </a:rPr>
              <a:t>F</a:t>
            </a:r>
            <a:r>
              <a:rPr lang="sv-SE" sz="2000" b="1" dirty="0" smtClean="0">
                <a:solidFill>
                  <a:srgbClr val="FFFF00"/>
                </a:solidFill>
                <a:latin typeface="Arial" charset="0"/>
              </a:rPr>
              <a:t>å</a:t>
            </a:r>
          </a:p>
          <a:p>
            <a:pPr algn="ctr" eaLnBrk="1" hangingPunct="1"/>
            <a:r>
              <a:rPr lang="sv-SE" sz="2000" b="1" dirty="0" err="1" smtClean="0">
                <a:solidFill>
                  <a:srgbClr val="FFFF00"/>
                </a:solidFill>
                <a:latin typeface="Arial" charset="0"/>
              </a:rPr>
              <a:t>iPhonen</a:t>
            </a:r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>
          <a:xfrm>
            <a:off x="564147" y="0"/>
            <a:ext cx="8229600" cy="882316"/>
          </a:xfrm>
        </p:spPr>
        <p:txBody>
          <a:bodyPr>
            <a:normAutofit fontScale="90000"/>
          </a:bodyPr>
          <a:lstStyle/>
          <a:p>
            <a:r>
              <a:rPr lang="sv-SE" sz="3200" dirty="0" smtClean="0">
                <a:latin typeface="Calibri" charset="0"/>
                <a:ea typeface="ＭＳ Ｐゴシック" charset="0"/>
                <a:cs typeface="ＭＳ Ｐゴシック" charset="0"/>
              </a:rPr>
              <a:t>Spontana kommentarer lärare </a:t>
            </a:r>
            <a:r>
              <a:rPr lang="sv-SE" sz="2700" dirty="0" smtClean="0">
                <a:latin typeface="Calibri" charset="0"/>
                <a:ea typeface="ＭＳ Ｐゴシック" charset="0"/>
                <a:cs typeface="ＭＳ Ｐゴシック" charset="0"/>
              </a:rPr>
              <a:t>(vad var bra respektive dåligt med projektet)</a:t>
            </a:r>
            <a:endParaRPr lang="sv-SE" sz="27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44884" y="4561203"/>
            <a:ext cx="1401011" cy="1030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Prizmos</a:t>
            </a:r>
            <a:endParaRPr lang="sv-SE" sz="2000" b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k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amera-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funktion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635866" y="5691133"/>
            <a:ext cx="1677341" cy="1030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Mycket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d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ålig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uppkoppling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96350" y="3048009"/>
            <a:ext cx="1783348" cy="139218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Vårt eget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h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andikapp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i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 det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tekniska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2292683" y="845954"/>
            <a:ext cx="1401011" cy="1030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Hög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motivation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627941" y="2346100"/>
            <a:ext cx="1401011" cy="1030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Bra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fokusering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7190001" y="3049286"/>
            <a:ext cx="1861757" cy="103026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Bra </a:t>
            </a:r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appar</a:t>
            </a:r>
            <a:endParaRPr lang="sv-SE" sz="2000" b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a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tt använda i </a:t>
            </a:r>
          </a:p>
          <a:p>
            <a:pPr algn="ctr" eaLnBrk="1" hangingPunct="1"/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undervis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.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6804526" y="4561203"/>
            <a:ext cx="1989221" cy="146721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Tränar 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okusering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o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ch 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koncentration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999790" y="5250663"/>
            <a:ext cx="1564105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Ingen egen</a:t>
            </a:r>
          </a:p>
          <a:p>
            <a:pPr algn="ctr" eaLnBrk="1" hangingPunct="1"/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iPhone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 att 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ö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va på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2718607" y="5202638"/>
            <a:ext cx="1985299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Avlastning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ö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kar elevens 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självständighet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2146968" y="2190391"/>
            <a:ext cx="1692442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Ökad själv-</a:t>
            </a:r>
          </a:p>
          <a:p>
            <a:pPr algn="ctr" eaLnBrk="1" hangingPunct="1"/>
            <a:r>
              <a:rPr lang="sv-SE" sz="2000" b="1" dirty="0" err="1">
                <a:solidFill>
                  <a:srgbClr val="0000FF"/>
                </a:solidFill>
                <a:latin typeface="Arial" charset="0"/>
              </a:rPr>
              <a:t>s</a:t>
            </a:r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tändighet</a:t>
            </a:r>
            <a:endParaRPr lang="sv-SE" sz="2000" b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stolthet</a:t>
            </a:r>
          </a:p>
          <a:p>
            <a:pPr algn="ctr" eaLnBrk="1" hangingPunct="1"/>
            <a:endParaRPr lang="sv-SE" sz="20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993189" y="3780365"/>
            <a:ext cx="1692442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Möjlighet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ill annat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arbetssätt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860758" y="3564416"/>
            <a:ext cx="1692442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Åtgärderna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og för</a:t>
            </a: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l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ång tid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7359316" y="1098433"/>
            <a:ext cx="1692442" cy="124871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err="1" smtClean="0">
                <a:solidFill>
                  <a:srgbClr val="0000FF"/>
                </a:solidFill>
                <a:latin typeface="Arial" charset="0"/>
              </a:rPr>
              <a:t>Apparna</a:t>
            </a:r>
            <a:endParaRPr lang="sv-SE" sz="2000" b="1" dirty="0" smtClean="0">
              <a:solidFill>
                <a:srgbClr val="0000FF"/>
              </a:solidFill>
              <a:latin typeface="Arial" charset="0"/>
            </a:endParaRPr>
          </a:p>
          <a:p>
            <a:pPr algn="ctr" eaLnBrk="1" hangingPunct="1"/>
            <a:r>
              <a:rPr lang="sv-SE" sz="2000" b="1" dirty="0">
                <a:solidFill>
                  <a:srgbClr val="0000FF"/>
                </a:solidFill>
                <a:latin typeface="Arial" charset="0"/>
              </a:rPr>
              <a:t>s</a:t>
            </a:r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våra i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början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244884" y="798437"/>
            <a:ext cx="1783348" cy="1308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Kul att vara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med och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utveckla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348746" y="882316"/>
            <a:ext cx="1988211" cy="1308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Teknikstrul och</a:t>
            </a:r>
          </a:p>
          <a:p>
            <a:pPr algn="ctr" eaLnBrk="1" hangingPunct="1"/>
            <a:r>
              <a:rPr lang="sv-SE" sz="2000" b="1" dirty="0" smtClean="0">
                <a:solidFill>
                  <a:srgbClr val="0000FF"/>
                </a:solidFill>
                <a:latin typeface="Arial" charset="0"/>
              </a:rPr>
              <a:t>tidsbrist</a:t>
            </a:r>
            <a:endParaRPr lang="sv-SE" sz="20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91513" cy="936625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sv-SE" b="1" dirty="0" smtClean="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Vad har vi lärt oss i pilot-projektet?</a:t>
            </a:r>
            <a:endParaRPr lang="sv-SE" b="1" dirty="0">
              <a:solidFill>
                <a:schemeClr val="bg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435975" cy="5327650"/>
          </a:xfrm>
          <a:noFill/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sz="2400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Viktigt </a:t>
            </a:r>
            <a:r>
              <a:rPr lang="sv-SE" sz="2400" b="1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med vetenskapligt be(ut)prövade program/</a:t>
            </a:r>
            <a:r>
              <a:rPr lang="sv-SE" sz="2400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utrustning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sz="2000" dirty="0"/>
              <a:t>Vilka insatser passar för </a:t>
            </a:r>
            <a:r>
              <a:rPr lang="sv-SE" sz="2000" dirty="0" smtClean="0"/>
              <a:t>vilka </a:t>
            </a:r>
            <a:r>
              <a:rPr lang="sv-SE" sz="2000" dirty="0"/>
              <a:t>elever under vilka förhållanden</a:t>
            </a:r>
            <a:r>
              <a:rPr lang="sv-SE" sz="2000" dirty="0" smtClean="0"/>
              <a:t>?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sz="1600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Dator – surf/läsplatta – mobiltelefon</a:t>
            </a:r>
          </a:p>
          <a:p>
            <a:pPr lvl="3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sz="1600" b="1" dirty="0" err="1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Android</a:t>
            </a:r>
            <a:r>
              <a:rPr lang="sv-SE" sz="1600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 – Mac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Kvalité på </a:t>
            </a:r>
            <a:r>
              <a:rPr lang="sv-SE" b="1" dirty="0" err="1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appar</a:t>
            </a:r>
            <a:endParaRPr lang="sv-SE" b="1" dirty="0" smtClea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Hur fungerar </a:t>
            </a:r>
            <a:r>
              <a:rPr lang="sv-SE" b="1" dirty="0" err="1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talsyntes</a:t>
            </a: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?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Hur fungerar tal-till-text?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Hur fungerar skanningsfunktion?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Daisy </a:t>
            </a:r>
            <a:r>
              <a:rPr lang="sv-SE" b="1" dirty="0" err="1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app</a:t>
            </a: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, är det enkelt att få tag på böcker?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Hur bra är spararfunktionen?</a:t>
            </a:r>
          </a:p>
          <a:p>
            <a:pPr lvl="2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Tid för pedagogen!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Viktigt att ”</a:t>
            </a:r>
            <a:r>
              <a:rPr lang="sv-SE" b="1" dirty="0" err="1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apparna</a:t>
            </a:r>
            <a:r>
              <a:rPr lang="sv-SE" b="1" dirty="0" smtClean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” funkar som tänkt annars risk för motsatt verkan.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endParaRPr lang="sv-SE" sz="2600" b="1" dirty="0" smtClean="0">
              <a:solidFill>
                <a:srgbClr val="FFFF00"/>
              </a:solidFill>
              <a:latin typeface="Times New Roman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sv-SE" sz="2600" b="1" dirty="0" smtClean="0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Kombinera </a:t>
            </a:r>
            <a:r>
              <a:rPr lang="sv-SE" sz="2600" b="1" dirty="0">
                <a:solidFill>
                  <a:srgbClr val="FFFF00"/>
                </a:solidFill>
                <a:latin typeface="Times New Roman" charset="0"/>
                <a:ea typeface="ＭＳ Ｐゴシック" charset="0"/>
              </a:rPr>
              <a:t>träningsprogram med alternativa verktyg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endParaRPr lang="sv-SE" sz="2400" b="1" dirty="0">
              <a:solidFill>
                <a:srgbClr val="0000FF"/>
              </a:solidFill>
              <a:latin typeface="Times New Roman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sv-SE" sz="2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8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ChangeArrowheads="1"/>
          </p:cNvSpPr>
          <p:nvPr/>
        </p:nvSpPr>
        <p:spPr bwMode="auto">
          <a:xfrm>
            <a:off x="822325" y="1974850"/>
            <a:ext cx="1944688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 Grundskolans år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7-9 och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gymnasiet</a:t>
            </a:r>
          </a:p>
        </p:txBody>
      </p:sp>
      <p:sp>
        <p:nvSpPr>
          <p:cNvPr id="43010" name="Rectangle 3"/>
          <p:cNvSpPr>
            <a:spLocks noChangeArrowheads="1"/>
          </p:cNvSpPr>
          <p:nvPr/>
        </p:nvSpPr>
        <p:spPr bwMode="auto">
          <a:xfrm>
            <a:off x="822325" y="1974850"/>
            <a:ext cx="2159000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Förskolan och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år 1 i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grundskolan</a:t>
            </a:r>
          </a:p>
        </p:txBody>
      </p:sp>
      <p:sp>
        <p:nvSpPr>
          <p:cNvPr id="43011" name="Rectangle 4"/>
          <p:cNvSpPr>
            <a:spLocks noChangeArrowheads="1"/>
          </p:cNvSpPr>
          <p:nvPr/>
        </p:nvSpPr>
        <p:spPr bwMode="auto">
          <a:xfrm>
            <a:off x="3702050" y="1974850"/>
            <a:ext cx="2087563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Grundskolans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år 2-6</a:t>
            </a:r>
          </a:p>
        </p:txBody>
      </p:sp>
      <p:sp>
        <p:nvSpPr>
          <p:cNvPr id="43012" name="Rectangle 5"/>
          <p:cNvSpPr>
            <a:spLocks noChangeArrowheads="1"/>
          </p:cNvSpPr>
          <p:nvPr/>
        </p:nvSpPr>
        <p:spPr bwMode="auto">
          <a:xfrm>
            <a:off x="6510338" y="1974850"/>
            <a:ext cx="1944687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 Grundskolans år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7-9 och 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gymnasiet</a:t>
            </a:r>
          </a:p>
        </p:txBody>
      </p:sp>
      <p:sp>
        <p:nvSpPr>
          <p:cNvPr id="43013" name="Rectangle 6"/>
          <p:cNvSpPr>
            <a:spLocks noChangeArrowheads="1"/>
          </p:cNvSpPr>
          <p:nvPr/>
        </p:nvSpPr>
        <p:spPr bwMode="auto">
          <a:xfrm>
            <a:off x="965200" y="1327150"/>
            <a:ext cx="1800225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Förebygga</a:t>
            </a:r>
          </a:p>
        </p:txBody>
      </p:sp>
      <p:sp>
        <p:nvSpPr>
          <p:cNvPr id="43014" name="Rectangle 7"/>
          <p:cNvSpPr>
            <a:spLocks noChangeArrowheads="1"/>
          </p:cNvSpPr>
          <p:nvPr/>
        </p:nvSpPr>
        <p:spPr bwMode="auto">
          <a:xfrm>
            <a:off x="6510338" y="1327150"/>
            <a:ext cx="1800225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Kompensera</a:t>
            </a:r>
          </a:p>
        </p:txBody>
      </p:sp>
      <p:sp>
        <p:nvSpPr>
          <p:cNvPr id="43015" name="Rectangle 8"/>
          <p:cNvSpPr>
            <a:spLocks noChangeArrowheads="1"/>
          </p:cNvSpPr>
          <p:nvPr/>
        </p:nvSpPr>
        <p:spPr bwMode="auto">
          <a:xfrm>
            <a:off x="3702050" y="1327150"/>
            <a:ext cx="1800225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Träna/öva</a:t>
            </a:r>
          </a:p>
        </p:txBody>
      </p:sp>
      <p:sp>
        <p:nvSpPr>
          <p:cNvPr id="43016" name="Rectangle 9"/>
          <p:cNvSpPr>
            <a:spLocks noChangeArrowheads="1"/>
          </p:cNvSpPr>
          <p:nvPr/>
        </p:nvSpPr>
        <p:spPr bwMode="auto">
          <a:xfrm>
            <a:off x="2555875" y="122238"/>
            <a:ext cx="4752975" cy="10080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2800" b="1">
                <a:solidFill>
                  <a:srgbClr val="0033CC"/>
                </a:solidFill>
              </a:rPr>
              <a:t>Läs- och skrivsvårigheter</a:t>
            </a:r>
          </a:p>
          <a:p>
            <a:pPr algn="ctr"/>
            <a:r>
              <a:rPr lang="sv-SE" b="1">
                <a:solidFill>
                  <a:srgbClr val="0033CC"/>
                </a:solidFill>
              </a:rPr>
              <a:t>Fokus beroende på individens ålder</a:t>
            </a:r>
          </a:p>
        </p:txBody>
      </p:sp>
      <p:sp>
        <p:nvSpPr>
          <p:cNvPr id="43017" name="Line 10"/>
          <p:cNvSpPr>
            <a:spLocks noChangeShapeType="1"/>
          </p:cNvSpPr>
          <p:nvPr/>
        </p:nvSpPr>
        <p:spPr bwMode="auto">
          <a:xfrm>
            <a:off x="2838450" y="1471613"/>
            <a:ext cx="7921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3018" name="Line 11"/>
          <p:cNvSpPr>
            <a:spLocks noChangeShapeType="1"/>
          </p:cNvSpPr>
          <p:nvPr/>
        </p:nvSpPr>
        <p:spPr bwMode="auto">
          <a:xfrm>
            <a:off x="5646738" y="1471613"/>
            <a:ext cx="7921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43019" name="Rectangle 12"/>
          <p:cNvSpPr>
            <a:spLocks noChangeArrowheads="1"/>
          </p:cNvSpPr>
          <p:nvPr/>
        </p:nvSpPr>
        <p:spPr bwMode="auto">
          <a:xfrm>
            <a:off x="6510338" y="2622550"/>
            <a:ext cx="1944687" cy="14414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FFFF00"/>
                </a:solidFill>
              </a:rPr>
              <a:t>Grundskolans år </a:t>
            </a:r>
          </a:p>
          <a:p>
            <a:pPr algn="ctr"/>
            <a:r>
              <a:rPr lang="sv-SE" b="1">
                <a:solidFill>
                  <a:srgbClr val="FFFF00"/>
                </a:solidFill>
              </a:rPr>
              <a:t>7-9 och </a:t>
            </a:r>
          </a:p>
          <a:p>
            <a:pPr algn="ctr"/>
            <a:r>
              <a:rPr lang="sv-SE" b="1">
                <a:solidFill>
                  <a:srgbClr val="FFFF00"/>
                </a:solidFill>
              </a:rPr>
              <a:t>gymnasiet</a:t>
            </a:r>
          </a:p>
          <a:p>
            <a:pPr algn="ctr"/>
            <a:r>
              <a:rPr lang="sv-SE" b="1" u="sng">
                <a:solidFill>
                  <a:srgbClr val="FFFF00"/>
                </a:solidFill>
              </a:rPr>
              <a:t>KOMPENSERA</a:t>
            </a:r>
          </a:p>
        </p:txBody>
      </p:sp>
      <p:sp>
        <p:nvSpPr>
          <p:cNvPr id="43020" name="Rectangle 13"/>
          <p:cNvSpPr>
            <a:spLocks noChangeArrowheads="1"/>
          </p:cNvSpPr>
          <p:nvPr/>
        </p:nvSpPr>
        <p:spPr bwMode="auto">
          <a:xfrm>
            <a:off x="3702050" y="2622550"/>
            <a:ext cx="2087563" cy="14414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FFFF00"/>
                </a:solidFill>
              </a:rPr>
              <a:t>Grundskolans </a:t>
            </a:r>
          </a:p>
          <a:p>
            <a:pPr algn="ctr"/>
            <a:r>
              <a:rPr lang="sv-SE" b="1">
                <a:solidFill>
                  <a:srgbClr val="FFFF00"/>
                </a:solidFill>
              </a:rPr>
              <a:t>år 2-6</a:t>
            </a:r>
          </a:p>
          <a:p>
            <a:pPr algn="ctr"/>
            <a:r>
              <a:rPr lang="sv-SE" b="1" u="sng">
                <a:solidFill>
                  <a:srgbClr val="FFFF00"/>
                </a:solidFill>
              </a:rPr>
              <a:t>TRÄNA/ÖVA</a:t>
            </a:r>
          </a:p>
        </p:txBody>
      </p:sp>
      <p:sp>
        <p:nvSpPr>
          <p:cNvPr id="43021" name="Rectangle 14"/>
          <p:cNvSpPr>
            <a:spLocks noChangeArrowheads="1"/>
          </p:cNvSpPr>
          <p:nvPr/>
        </p:nvSpPr>
        <p:spPr bwMode="auto">
          <a:xfrm>
            <a:off x="822325" y="2406650"/>
            <a:ext cx="2159000" cy="165735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FFFF00"/>
                </a:solidFill>
              </a:rPr>
              <a:t>Förskolan och </a:t>
            </a:r>
          </a:p>
          <a:p>
            <a:pPr algn="ctr"/>
            <a:r>
              <a:rPr lang="sv-SE" b="1">
                <a:solidFill>
                  <a:srgbClr val="FFFF00"/>
                </a:solidFill>
              </a:rPr>
              <a:t>grundskolans </a:t>
            </a:r>
          </a:p>
          <a:p>
            <a:pPr algn="ctr"/>
            <a:r>
              <a:rPr lang="sv-SE" b="1">
                <a:solidFill>
                  <a:srgbClr val="FFFF00"/>
                </a:solidFill>
              </a:rPr>
              <a:t>år 1 </a:t>
            </a:r>
          </a:p>
          <a:p>
            <a:pPr algn="ctr"/>
            <a:r>
              <a:rPr lang="sv-SE" b="1" u="sng">
                <a:solidFill>
                  <a:srgbClr val="FFFF00"/>
                </a:solidFill>
              </a:rPr>
              <a:t>FÖREBYGGA</a:t>
            </a:r>
          </a:p>
        </p:txBody>
      </p:sp>
      <p:sp>
        <p:nvSpPr>
          <p:cNvPr id="43022" name="Text Box 15"/>
          <p:cNvSpPr txBox="1">
            <a:spLocks noChangeArrowheads="1"/>
          </p:cNvSpPr>
          <p:nvPr/>
        </p:nvSpPr>
        <p:spPr bwMode="auto">
          <a:xfrm>
            <a:off x="822325" y="2046288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400" dirty="0">
                <a:solidFill>
                  <a:schemeClr val="bg1"/>
                </a:solidFill>
              </a:rPr>
              <a:t>Träna/öva - Kompensera</a:t>
            </a:r>
          </a:p>
        </p:txBody>
      </p:sp>
      <p:sp>
        <p:nvSpPr>
          <p:cNvPr id="43023" name="Text Box 16"/>
          <p:cNvSpPr txBox="1">
            <a:spLocks noChangeArrowheads="1"/>
          </p:cNvSpPr>
          <p:nvPr/>
        </p:nvSpPr>
        <p:spPr bwMode="auto">
          <a:xfrm>
            <a:off x="3630613" y="2101850"/>
            <a:ext cx="2305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400" dirty="0">
                <a:solidFill>
                  <a:srgbClr val="000000"/>
                </a:solidFill>
              </a:rPr>
              <a:t>Förebygga - Kompensera</a:t>
            </a:r>
          </a:p>
        </p:txBody>
      </p:sp>
      <p:sp>
        <p:nvSpPr>
          <p:cNvPr id="43024" name="Text Box 17"/>
          <p:cNvSpPr txBox="1">
            <a:spLocks noChangeArrowheads="1"/>
          </p:cNvSpPr>
          <p:nvPr/>
        </p:nvSpPr>
        <p:spPr bwMode="auto">
          <a:xfrm>
            <a:off x="6510338" y="2030413"/>
            <a:ext cx="2232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v-SE" sz="1400" dirty="0">
                <a:solidFill>
                  <a:srgbClr val="000000"/>
                </a:solidFill>
              </a:rPr>
              <a:t>Förebygga - Träna/öva</a:t>
            </a:r>
          </a:p>
        </p:txBody>
      </p:sp>
      <p:sp>
        <p:nvSpPr>
          <p:cNvPr id="43025" name="Rectangle 5"/>
          <p:cNvSpPr>
            <a:spLocks noChangeArrowheads="1"/>
          </p:cNvSpPr>
          <p:nvPr/>
        </p:nvSpPr>
        <p:spPr bwMode="auto">
          <a:xfrm>
            <a:off x="3844925" y="4651375"/>
            <a:ext cx="1944688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>
                <a:solidFill>
                  <a:srgbClr val="0033CC"/>
                </a:solidFill>
              </a:rPr>
              <a:t>gymnasiet</a:t>
            </a:r>
          </a:p>
        </p:txBody>
      </p:sp>
      <p:sp>
        <p:nvSpPr>
          <p:cNvPr id="43026" name="Rectangle 7"/>
          <p:cNvSpPr>
            <a:spLocks noChangeArrowheads="1"/>
          </p:cNvSpPr>
          <p:nvPr/>
        </p:nvSpPr>
        <p:spPr bwMode="auto">
          <a:xfrm>
            <a:off x="3844925" y="4159250"/>
            <a:ext cx="1944688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b="1" dirty="0">
                <a:solidFill>
                  <a:srgbClr val="0033CC"/>
                </a:solidFill>
              </a:rPr>
              <a:t>Öva o Kompensera</a:t>
            </a:r>
          </a:p>
        </p:txBody>
      </p:sp>
      <p:sp>
        <p:nvSpPr>
          <p:cNvPr id="43027" name="Rectangle 12"/>
          <p:cNvSpPr>
            <a:spLocks noChangeArrowheads="1"/>
          </p:cNvSpPr>
          <p:nvPr/>
        </p:nvSpPr>
        <p:spPr bwMode="auto">
          <a:xfrm>
            <a:off x="3844925" y="5661025"/>
            <a:ext cx="1944688" cy="10795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 u="sng">
                <a:solidFill>
                  <a:srgbClr val="FFFF00"/>
                </a:solidFill>
              </a:rPr>
              <a:t>Vuxna</a:t>
            </a:r>
          </a:p>
        </p:txBody>
      </p:sp>
      <p:sp>
        <p:nvSpPr>
          <p:cNvPr id="43028" name="textruta 1"/>
          <p:cNvSpPr txBox="1">
            <a:spLocks noChangeArrowheads="1"/>
          </p:cNvSpPr>
          <p:nvPr/>
        </p:nvSpPr>
        <p:spPr bwMode="auto">
          <a:xfrm>
            <a:off x="3844925" y="4829175"/>
            <a:ext cx="1944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b="1" dirty="0">
                <a:solidFill>
                  <a:srgbClr val="3366FF"/>
                </a:solidFill>
              </a:rPr>
              <a:t>Skola institutioner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893762" y="4651375"/>
            <a:ext cx="1944688" cy="20891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 dirty="0" smtClean="0">
                <a:solidFill>
                  <a:srgbClr val="0033CC"/>
                </a:solidFill>
              </a:rPr>
              <a:t>Beroende på nivå </a:t>
            </a:r>
          </a:p>
          <a:p>
            <a:pPr algn="ctr"/>
            <a:r>
              <a:rPr lang="sv-SE" b="1" dirty="0" smtClean="0">
                <a:solidFill>
                  <a:srgbClr val="0033CC"/>
                </a:solidFill>
              </a:rPr>
              <a:t>IFN</a:t>
            </a:r>
            <a:endParaRPr lang="sv-SE" b="1" dirty="0">
              <a:solidFill>
                <a:srgbClr val="0033CC"/>
              </a:solidFill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893762" y="6430747"/>
            <a:ext cx="1944688" cy="36383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b="1" u="sng" dirty="0" smtClean="0">
                <a:solidFill>
                  <a:srgbClr val="FFFF00"/>
                </a:solidFill>
              </a:rPr>
              <a:t>särskola</a:t>
            </a:r>
            <a:endParaRPr lang="sv-SE" b="1" u="sng" dirty="0">
              <a:solidFill>
                <a:srgbClr val="FFFF00"/>
              </a:solidFill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893762" y="4651375"/>
            <a:ext cx="1944688" cy="3603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sv-SE" sz="1600" b="1" dirty="0">
                <a:solidFill>
                  <a:srgbClr val="0033CC"/>
                </a:solidFill>
              </a:rPr>
              <a:t>Öva o Kompensera</a:t>
            </a:r>
          </a:p>
        </p:txBody>
      </p:sp>
    </p:spTree>
    <p:extLst>
      <p:ext uri="{BB962C8B-B14F-4D97-AF65-F5344CB8AC3E}">
        <p14:creationId xmlns:p14="http://schemas.microsoft.com/office/powerpoint/2010/main" val="6207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graphicFrame>
        <p:nvGraphicFramePr>
          <p:cNvPr id="23554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487902"/>
              </p:ext>
            </p:extLst>
          </p:nvPr>
        </p:nvGraphicFramePr>
        <p:xfrm>
          <a:off x="-96436" y="-140086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Diagram" r:id="rId4" imgW="8839200" imgH="6629400" progId="MSGraph.Chart.8">
                  <p:embed followColorScheme="full"/>
                </p:oleObj>
              </mc:Choice>
              <mc:Fallback>
                <p:oleObj name="Diagram" r:id="rId4" imgW="8839200" imgH="66294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96436" y="-140086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76200">
                        <a:solidFill>
                          <a:schemeClr val="bg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621197" y="2717344"/>
            <a:ext cx="320636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sv-SE" sz="2000" b="1" dirty="0">
                <a:solidFill>
                  <a:srgbClr val="0000FF"/>
                </a:solidFill>
                <a:latin typeface="Times New Roman" charset="0"/>
              </a:rPr>
              <a:t>Läs- och          </a:t>
            </a:r>
            <a:r>
              <a:rPr lang="sv-SE" sz="2000" b="1" dirty="0" smtClean="0">
                <a:solidFill>
                  <a:srgbClr val="0000FF"/>
                </a:solidFill>
                <a:latin typeface="Times New Roman" charset="0"/>
              </a:rPr>
              <a:t>skrivsvårigheter  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sv-SE" sz="2000" b="1" dirty="0" smtClean="0">
                <a:solidFill>
                  <a:srgbClr val="0000FF"/>
                </a:solidFill>
                <a:latin typeface="Times New Roman" charset="0"/>
              </a:rPr>
              <a:t>Ca: 15-20% i Sverige</a:t>
            </a:r>
            <a:endParaRPr lang="sv-SE" sz="2000" b="1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4827564" y="2325554"/>
            <a:ext cx="2820022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err="1" smtClean="0">
                <a:solidFill>
                  <a:srgbClr val="FFFF00"/>
                </a:solidFill>
                <a:latin typeface="Times New Roman" charset="0"/>
              </a:rPr>
              <a:t>Dyslexi</a:t>
            </a: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</a:rPr>
              <a:t> 3-7%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</a:rPr>
              <a:t>(IFN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charset="0"/>
              </a:rPr>
              <a:t>ca</a:t>
            </a: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</a:rPr>
              <a:t>: 14%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</a:rPr>
              <a:t>12-18 </a:t>
            </a:r>
            <a:r>
              <a:rPr lang="en-US" sz="2000" b="1" dirty="0" err="1" smtClean="0">
                <a:solidFill>
                  <a:srgbClr val="FFFF00"/>
                </a:solidFill>
                <a:latin typeface="Times New Roman" charset="0"/>
              </a:rPr>
              <a:t>år</a:t>
            </a:r>
            <a:r>
              <a:rPr lang="en-US" sz="2000" b="1" dirty="0" smtClean="0">
                <a:solidFill>
                  <a:srgbClr val="FFFF00"/>
                </a:solidFill>
                <a:latin typeface="Times New Roman" charset="0"/>
              </a:rPr>
              <a:t>)</a:t>
            </a:r>
            <a:endParaRPr lang="en-US" sz="2000" b="1" dirty="0">
              <a:solidFill>
                <a:srgbClr val="FFFF00"/>
              </a:solidFill>
              <a:latin typeface="Times New Roman" charset="0"/>
            </a:endParaRPr>
          </a:p>
        </p:txBody>
      </p:sp>
      <p:cxnSp>
        <p:nvCxnSpPr>
          <p:cNvPr id="3" name="Rak 2"/>
          <p:cNvCxnSpPr/>
          <p:nvPr/>
        </p:nvCxnSpPr>
        <p:spPr>
          <a:xfrm flipV="1">
            <a:off x="3903089" y="1285634"/>
            <a:ext cx="2044477" cy="2013642"/>
          </a:xfrm>
          <a:prstGeom prst="line">
            <a:avLst/>
          </a:prstGeom>
          <a:ln w="254000">
            <a:solidFill>
              <a:srgbClr val="ABA0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3841137" y="3221826"/>
            <a:ext cx="2617551" cy="1285634"/>
          </a:xfrm>
          <a:prstGeom prst="line">
            <a:avLst/>
          </a:prstGeom>
          <a:ln w="254000">
            <a:solidFill>
              <a:srgbClr val="ABA0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4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351837" cy="15843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    </a:t>
            </a:r>
            <a:r>
              <a:rPr lang="sv-SE" sz="3600" b="1" dirty="0" smtClean="0">
                <a:solidFill>
                  <a:srgbClr val="FFFF00"/>
                </a:solidFill>
                <a:latin typeface="Times New Roman" charset="0"/>
              </a:rPr>
              <a:t>Alternativt stöd för elever med läs- och skrivsvårigheter i grundskolan och gymnasiet; ett möjligt åtgärdsgenombrott                </a:t>
            </a:r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                                                        </a:t>
            </a:r>
            <a:endParaRPr lang="sv-SE" b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7168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 err="1" smtClean="0"/>
              <a:t>Wallenbergsstiftelsen</a:t>
            </a:r>
            <a:endParaRPr lang="en-GB" sz="2800" dirty="0" smtClean="0"/>
          </a:p>
          <a:p>
            <a:pPr>
              <a:lnSpc>
                <a:spcPct val="90000"/>
              </a:lnSpc>
            </a:pPr>
            <a:r>
              <a:rPr lang="en-GB" sz="2800" dirty="0" err="1" smtClean="0"/>
              <a:t>Deltagande</a:t>
            </a:r>
            <a:r>
              <a:rPr lang="en-GB" sz="2800" dirty="0" smtClean="0"/>
              <a:t> </a:t>
            </a:r>
            <a:r>
              <a:rPr lang="en-GB" sz="2800" dirty="0" err="1" smtClean="0"/>
              <a:t>forskare</a:t>
            </a: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Idor </a:t>
            </a:r>
            <a:r>
              <a:rPr lang="en-GB" sz="2000" dirty="0" err="1" smtClean="0"/>
              <a:t>Svensson</a:t>
            </a:r>
            <a:r>
              <a:rPr lang="en-GB" sz="2000" dirty="0" smtClean="0"/>
              <a:t> leg. </a:t>
            </a:r>
            <a:r>
              <a:rPr lang="en-GB" sz="2000" dirty="0" err="1" smtClean="0"/>
              <a:t>Psykolog</a:t>
            </a:r>
            <a:r>
              <a:rPr lang="en-GB" sz="2000" dirty="0" smtClean="0"/>
              <a:t>, docent I </a:t>
            </a:r>
            <a:r>
              <a:rPr lang="en-GB" sz="2000" dirty="0" err="1" smtClean="0"/>
              <a:t>psykologi</a:t>
            </a:r>
            <a:r>
              <a:rPr lang="en-GB" sz="2000" dirty="0" smtClean="0"/>
              <a:t>, </a:t>
            </a:r>
            <a:r>
              <a:rPr lang="en-GB" sz="2000" dirty="0" err="1" smtClean="0"/>
              <a:t>Linnéuniversitetet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Emma </a:t>
            </a:r>
            <a:r>
              <a:rPr lang="en-GB" sz="2000" dirty="0" err="1" smtClean="0"/>
              <a:t>Lindeblad</a:t>
            </a:r>
            <a:r>
              <a:rPr lang="en-GB" sz="2000" dirty="0" smtClean="0"/>
              <a:t> leg. </a:t>
            </a:r>
            <a:r>
              <a:rPr lang="en-GB" sz="2000" dirty="0" err="1" smtClean="0"/>
              <a:t>psykolog</a:t>
            </a:r>
            <a:r>
              <a:rPr lang="en-GB" sz="2000" dirty="0" smtClean="0"/>
              <a:t>/</a:t>
            </a:r>
            <a:r>
              <a:rPr lang="en-GB" sz="2000" dirty="0" err="1" smtClean="0"/>
              <a:t>doktorand</a:t>
            </a:r>
            <a:r>
              <a:rPr lang="en-GB" sz="2000" dirty="0" smtClean="0"/>
              <a:t> </a:t>
            </a:r>
            <a:r>
              <a:rPr lang="en-GB" sz="2000" dirty="0" err="1" smtClean="0"/>
              <a:t>Linnéuniversitetet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Stefan Gustafson PhD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psykologi</a:t>
            </a:r>
            <a:r>
              <a:rPr lang="en-GB" sz="2000" dirty="0" smtClean="0"/>
              <a:t>, </a:t>
            </a:r>
            <a:r>
              <a:rPr lang="en-GB" sz="2000" dirty="0" err="1" smtClean="0"/>
              <a:t>Linköpings</a:t>
            </a:r>
            <a:r>
              <a:rPr lang="en-GB" sz="2000" dirty="0" smtClean="0"/>
              <a:t> </a:t>
            </a:r>
            <a:r>
              <a:rPr lang="en-GB" sz="2000" dirty="0" err="1" smtClean="0"/>
              <a:t>universitet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Staffan</a:t>
            </a:r>
            <a:r>
              <a:rPr lang="en-GB" sz="2000" dirty="0" smtClean="0"/>
              <a:t> Nilsson professor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statistik</a:t>
            </a:r>
            <a:r>
              <a:rPr lang="en-GB" sz="2000" dirty="0" smtClean="0"/>
              <a:t> Chalmers, </a:t>
            </a:r>
            <a:r>
              <a:rPr lang="en-GB" sz="2000" dirty="0" err="1" smtClean="0"/>
              <a:t>Göteborgs</a:t>
            </a:r>
            <a:r>
              <a:rPr lang="en-GB" sz="2000" dirty="0" smtClean="0"/>
              <a:t> </a:t>
            </a:r>
            <a:r>
              <a:rPr lang="en-GB" sz="2000" dirty="0" err="1" smtClean="0"/>
              <a:t>universitet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Marianne </a:t>
            </a:r>
            <a:r>
              <a:rPr lang="en-GB" sz="2000" dirty="0" err="1"/>
              <a:t>B</a:t>
            </a:r>
            <a:r>
              <a:rPr lang="en-GB" sz="2000" dirty="0" err="1" smtClean="0"/>
              <a:t>jörn</a:t>
            </a:r>
            <a:r>
              <a:rPr lang="en-GB" sz="2000" dirty="0" smtClean="0"/>
              <a:t> PhD </a:t>
            </a:r>
            <a:r>
              <a:rPr lang="en-GB" sz="2000" dirty="0" err="1" smtClean="0"/>
              <a:t>i</a:t>
            </a:r>
            <a:r>
              <a:rPr lang="en-GB" sz="2000" dirty="0" smtClean="0"/>
              <a:t> </a:t>
            </a:r>
            <a:r>
              <a:rPr lang="en-GB" sz="2000" dirty="0" err="1" smtClean="0"/>
              <a:t>pedagogik</a:t>
            </a:r>
            <a:r>
              <a:rPr lang="en-GB" sz="2000" dirty="0" smtClean="0"/>
              <a:t>, </a:t>
            </a:r>
            <a:r>
              <a:rPr lang="en-GB" sz="2000" dirty="0" err="1" smtClean="0"/>
              <a:t>Linnéuniversitetet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smtClean="0"/>
              <a:t>Christina Sand </a:t>
            </a:r>
            <a:r>
              <a:rPr lang="en-GB" sz="2000" dirty="0" err="1" smtClean="0"/>
              <a:t>Specialpedagog</a:t>
            </a:r>
            <a:r>
              <a:rPr lang="en-GB" sz="2000" dirty="0" smtClean="0"/>
              <a:t> </a:t>
            </a:r>
            <a:r>
              <a:rPr lang="en-GB" sz="2000" dirty="0" err="1" smtClean="0"/>
              <a:t>Ronneby</a:t>
            </a:r>
            <a:r>
              <a:rPr lang="en-GB" sz="2000" dirty="0" smtClean="0"/>
              <a:t> </a:t>
            </a:r>
            <a:r>
              <a:rPr lang="en-GB" sz="2000" dirty="0" err="1" smtClean="0"/>
              <a:t>kommun</a:t>
            </a:r>
            <a:r>
              <a:rPr lang="en-GB" sz="2000" dirty="0" smtClean="0"/>
              <a:t> (</a:t>
            </a:r>
            <a:r>
              <a:rPr lang="en-GB" sz="2000" dirty="0" err="1" smtClean="0"/>
              <a:t>Linnéuniversitetet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Tom </a:t>
            </a:r>
            <a:r>
              <a:rPr lang="en-GB" sz="2000" dirty="0" err="1" smtClean="0"/>
              <a:t>Gagner</a:t>
            </a:r>
            <a:r>
              <a:rPr lang="en-GB" sz="2000" dirty="0" smtClean="0"/>
              <a:t> </a:t>
            </a:r>
            <a:r>
              <a:rPr lang="en-GB" sz="2000" dirty="0" err="1" smtClean="0"/>
              <a:t>Adjunkt</a:t>
            </a:r>
            <a:r>
              <a:rPr lang="en-GB" sz="2000" dirty="0" smtClean="0"/>
              <a:t> IT-</a:t>
            </a:r>
            <a:r>
              <a:rPr lang="en-GB" sz="2000" dirty="0" err="1" smtClean="0"/>
              <a:t>pedagogik</a:t>
            </a:r>
            <a:r>
              <a:rPr lang="en-GB" sz="2000" dirty="0" smtClean="0"/>
              <a:t> </a:t>
            </a:r>
            <a:r>
              <a:rPr lang="en-GB" sz="2000" dirty="0" err="1" smtClean="0"/>
              <a:t>Linnéuniversitetet</a:t>
            </a:r>
            <a:endParaRPr lang="en-GB" sz="2000" dirty="0"/>
          </a:p>
          <a:p>
            <a:pPr marL="400050">
              <a:lnSpc>
                <a:spcPct val="90000"/>
              </a:lnSpc>
            </a:pPr>
            <a:r>
              <a:rPr lang="en-GB" sz="2800" dirty="0" err="1" smtClean="0"/>
              <a:t>Projektstart</a:t>
            </a:r>
            <a:r>
              <a:rPr lang="en-GB" sz="2800" dirty="0" smtClean="0"/>
              <a:t> </a:t>
            </a:r>
            <a:r>
              <a:rPr lang="en-GB" sz="2800" dirty="0" err="1" smtClean="0"/>
              <a:t>jan.</a:t>
            </a:r>
            <a:r>
              <a:rPr lang="en-GB" sz="2800" dirty="0" smtClean="0"/>
              <a:t> 2014</a:t>
            </a:r>
          </a:p>
          <a:p>
            <a:pPr marL="400050">
              <a:lnSpc>
                <a:spcPct val="90000"/>
              </a:lnSpc>
            </a:pPr>
            <a:r>
              <a:rPr lang="en-GB" sz="2800" dirty="0" err="1" smtClean="0"/>
              <a:t>Avsikten</a:t>
            </a:r>
            <a:r>
              <a:rPr lang="en-GB" sz="2800" dirty="0" smtClean="0"/>
              <a:t> </a:t>
            </a:r>
            <a:r>
              <a:rPr lang="en-GB" sz="2800" dirty="0" err="1" smtClean="0"/>
              <a:t>är</a:t>
            </a:r>
            <a:r>
              <a:rPr lang="en-GB" sz="2800" dirty="0" smtClean="0"/>
              <a:t> </a:t>
            </a:r>
            <a:r>
              <a:rPr lang="en-GB" sz="2800" dirty="0" err="1" smtClean="0"/>
              <a:t>att</a:t>
            </a:r>
            <a:r>
              <a:rPr lang="en-GB" sz="2800" dirty="0" smtClean="0"/>
              <a:t> </a:t>
            </a:r>
            <a:r>
              <a:rPr lang="en-GB" sz="2800" dirty="0" err="1" smtClean="0"/>
              <a:t>samla</a:t>
            </a:r>
            <a:r>
              <a:rPr lang="en-GB" sz="2800" dirty="0" smtClean="0"/>
              <a:t> in data </a:t>
            </a:r>
            <a:r>
              <a:rPr lang="en-GB" sz="2800" dirty="0" err="1" smtClean="0"/>
              <a:t>på</a:t>
            </a:r>
            <a:r>
              <a:rPr lang="en-GB" sz="2800" dirty="0" smtClean="0"/>
              <a:t> 180 </a:t>
            </a:r>
            <a:r>
              <a:rPr lang="en-GB" sz="2800" dirty="0" err="1" smtClean="0"/>
              <a:t>elever</a:t>
            </a:r>
            <a:r>
              <a:rPr lang="en-GB" sz="2800" dirty="0" smtClean="0"/>
              <a:t> </a:t>
            </a:r>
            <a:r>
              <a:rPr lang="en-GB" sz="2800" dirty="0" err="1" smtClean="0"/>
              <a:t>fördelat</a:t>
            </a:r>
            <a:r>
              <a:rPr lang="en-GB" sz="2800" dirty="0" smtClean="0"/>
              <a:t> </a:t>
            </a:r>
            <a:r>
              <a:rPr lang="en-GB" sz="2800" dirty="0" err="1" smtClean="0"/>
              <a:t>på</a:t>
            </a:r>
            <a:r>
              <a:rPr lang="en-GB" sz="2800" dirty="0" smtClean="0"/>
              <a:t> 60 </a:t>
            </a:r>
            <a:r>
              <a:rPr lang="en-GB" sz="2800" dirty="0" err="1" smtClean="0"/>
              <a:t>elever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årskurs</a:t>
            </a:r>
            <a:r>
              <a:rPr lang="en-GB" sz="2800" dirty="0" smtClean="0"/>
              <a:t> 4, 8 </a:t>
            </a:r>
            <a:r>
              <a:rPr lang="en-GB" sz="2800" dirty="0" err="1" smtClean="0"/>
              <a:t>och</a:t>
            </a:r>
            <a:r>
              <a:rPr lang="en-GB" sz="2800" dirty="0" smtClean="0"/>
              <a:t> </a:t>
            </a:r>
            <a:r>
              <a:rPr lang="en-GB" sz="2800" dirty="0" err="1" smtClean="0"/>
              <a:t>gymnasiet</a:t>
            </a:r>
            <a:endParaRPr lang="en-GB" sz="2800" dirty="0" smtClean="0"/>
          </a:p>
        </p:txBody>
      </p:sp>
      <p:sp>
        <p:nvSpPr>
          <p:cNvPr id="2" name="Platshållare för datum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Idor </a:t>
            </a:r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13-08-12</a:t>
            </a:r>
            <a:endParaRPr lang="sv-SE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112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ubrik 1"/>
          <p:cNvSpPr>
            <a:spLocks noGrp="1"/>
          </p:cNvSpPr>
          <p:nvPr>
            <p:ph type="title" idx="4294967295"/>
          </p:nvPr>
        </p:nvSpPr>
        <p:spPr>
          <a:xfrm>
            <a:off x="387350" y="274638"/>
            <a:ext cx="8229600" cy="854075"/>
          </a:xfrm>
          <a:solidFill>
            <a:srgbClr val="FFFF00"/>
          </a:solidFill>
        </p:spPr>
        <p:txBody>
          <a:bodyPr/>
          <a:lstStyle/>
          <a:p>
            <a:r>
              <a:rPr lang="en-US">
                <a:solidFill>
                  <a:srgbClr val="0000FF"/>
                </a:solidFill>
                <a:latin typeface="Calibri" charset="0"/>
                <a:ea typeface="ＭＳ Ｐゴシック" charset="0"/>
                <a:cs typeface="ＭＳ Ｐゴシック" charset="0"/>
              </a:rPr>
              <a:t>Konklusion</a:t>
            </a:r>
          </a:p>
        </p:txBody>
      </p:sp>
      <p:sp>
        <p:nvSpPr>
          <p:cNvPr id="2" name="Likbent triangel 1"/>
          <p:cNvSpPr/>
          <p:nvPr/>
        </p:nvSpPr>
        <p:spPr>
          <a:xfrm>
            <a:off x="1905073" y="1869959"/>
            <a:ext cx="4798019" cy="4039825"/>
          </a:xfrm>
          <a:prstGeom prst="triangle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15717" name="textruta 2"/>
          <p:cNvSpPr txBox="1">
            <a:spLocks noChangeArrowheads="1"/>
          </p:cNvSpPr>
          <p:nvPr/>
        </p:nvSpPr>
        <p:spPr bwMode="auto">
          <a:xfrm>
            <a:off x="3033713" y="1291558"/>
            <a:ext cx="2435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1800" b="1" i="1" u="sng" dirty="0" smtClean="0">
                <a:solidFill>
                  <a:srgbClr val="FFFFFF"/>
                </a:solidFill>
              </a:rPr>
              <a:t>Skolledning/Institutionsledning</a:t>
            </a:r>
            <a:endParaRPr lang="sv-SE" sz="1800" b="1" i="1" u="sng" dirty="0">
              <a:solidFill>
                <a:srgbClr val="FFFFFF"/>
              </a:solidFill>
            </a:endParaRPr>
          </a:p>
        </p:txBody>
      </p:sp>
      <p:sp>
        <p:nvSpPr>
          <p:cNvPr id="115718" name="textruta 5"/>
          <p:cNvSpPr txBox="1">
            <a:spLocks noChangeArrowheads="1"/>
          </p:cNvSpPr>
          <p:nvPr/>
        </p:nvSpPr>
        <p:spPr bwMode="auto">
          <a:xfrm>
            <a:off x="687388" y="5910263"/>
            <a:ext cx="24352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1800" b="1" i="1" u="sng" dirty="0">
                <a:solidFill>
                  <a:srgbClr val="FFFF00"/>
                </a:solidFill>
              </a:rPr>
              <a:t>Lärare/</a:t>
            </a:r>
            <a:r>
              <a:rPr lang="sv-SE" sz="1800" b="1" i="1" u="sng" dirty="0" smtClean="0">
                <a:solidFill>
                  <a:srgbClr val="FFFF00"/>
                </a:solidFill>
              </a:rPr>
              <a:t>specialpedagog/behandlare</a:t>
            </a:r>
            <a:endParaRPr lang="sv-SE" sz="1800" b="1" i="1" u="sng" dirty="0">
              <a:solidFill>
                <a:srgbClr val="FFFF00"/>
              </a:solidFill>
            </a:endParaRPr>
          </a:p>
        </p:txBody>
      </p:sp>
      <p:sp>
        <p:nvSpPr>
          <p:cNvPr id="115719" name="textruta 8"/>
          <p:cNvSpPr txBox="1">
            <a:spLocks noChangeArrowheads="1"/>
          </p:cNvSpPr>
          <p:nvPr/>
        </p:nvSpPr>
        <p:spPr bwMode="auto">
          <a:xfrm>
            <a:off x="5486400" y="5937250"/>
            <a:ext cx="2433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sv-SE" sz="1800" b="1" i="1" u="sng"/>
              <a:t>Elev</a:t>
            </a:r>
          </a:p>
        </p:txBody>
      </p:sp>
      <p:cxnSp>
        <p:nvCxnSpPr>
          <p:cNvPr id="8" name="Rak pil 7"/>
          <p:cNvCxnSpPr/>
          <p:nvPr/>
        </p:nvCxnSpPr>
        <p:spPr>
          <a:xfrm flipH="1">
            <a:off x="1763713" y="2011363"/>
            <a:ext cx="2205037" cy="3581400"/>
          </a:xfrm>
          <a:prstGeom prst="straightConnector1">
            <a:avLst/>
          </a:prstGeom>
          <a:ln w="73025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721" name="textruta 11"/>
          <p:cNvSpPr txBox="1">
            <a:spLocks noChangeArrowheads="1"/>
          </p:cNvSpPr>
          <p:nvPr/>
        </p:nvSpPr>
        <p:spPr bwMode="auto">
          <a:xfrm>
            <a:off x="687388" y="1658938"/>
            <a:ext cx="2100262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sv-SE" sz="1800" b="1" dirty="0"/>
              <a:t>Drivande</a:t>
            </a:r>
          </a:p>
          <a:p>
            <a:pPr eaLnBrk="1" hangingPunct="1">
              <a:buFont typeface="Arial" charset="0"/>
              <a:buChar char="•"/>
            </a:pPr>
            <a:r>
              <a:rPr lang="sv-SE" sz="1800" b="1" dirty="0"/>
              <a:t>Följa forskning</a:t>
            </a:r>
          </a:p>
          <a:p>
            <a:pPr eaLnBrk="1" hangingPunct="1">
              <a:buFont typeface="Arial" charset="0"/>
              <a:buChar char="•"/>
            </a:pPr>
            <a:r>
              <a:rPr lang="sv-SE" sz="1800" b="1" dirty="0"/>
              <a:t>Inköp av adekvat utrustning</a:t>
            </a:r>
          </a:p>
          <a:p>
            <a:pPr eaLnBrk="1" hangingPunct="1">
              <a:buFont typeface="Arial" charset="0"/>
              <a:buChar char="•"/>
            </a:pPr>
            <a:r>
              <a:rPr lang="sv-SE" sz="1800" b="1" dirty="0"/>
              <a:t>Utvärdera</a:t>
            </a:r>
          </a:p>
        </p:txBody>
      </p:sp>
      <p:sp>
        <p:nvSpPr>
          <p:cNvPr id="115722" name="textruta 14"/>
          <p:cNvSpPr txBox="1">
            <a:spLocks noChangeArrowheads="1"/>
          </p:cNvSpPr>
          <p:nvPr/>
        </p:nvSpPr>
        <p:spPr bwMode="auto">
          <a:xfrm>
            <a:off x="11113" y="3803650"/>
            <a:ext cx="18415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sv-SE" sz="1800" b="1" dirty="0">
                <a:solidFill>
                  <a:srgbClr val="FFFF00"/>
                </a:solidFill>
              </a:rPr>
              <a:t>Hantera utrustning</a:t>
            </a:r>
          </a:p>
          <a:p>
            <a:pPr eaLnBrk="1" hangingPunct="1">
              <a:buFont typeface="Arial" charset="0"/>
              <a:buChar char="•"/>
            </a:pPr>
            <a:r>
              <a:rPr lang="sv-SE" sz="1800" b="1" dirty="0">
                <a:solidFill>
                  <a:srgbClr val="FFFF00"/>
                </a:solidFill>
              </a:rPr>
              <a:t>Följa forskning</a:t>
            </a:r>
          </a:p>
          <a:p>
            <a:pPr eaLnBrk="1" hangingPunct="1">
              <a:buFont typeface="Arial" charset="0"/>
              <a:buChar char="•"/>
            </a:pPr>
            <a:r>
              <a:rPr lang="sv-SE" sz="1800" b="1" dirty="0">
                <a:solidFill>
                  <a:srgbClr val="FFFF00"/>
                </a:solidFill>
              </a:rPr>
              <a:t>Flexibilitet vid åtgärder (RTI)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6870700" y="5022850"/>
            <a:ext cx="2098675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sv-SE" b="1" dirty="0"/>
              <a:t>Motiverade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sv-SE" b="1" dirty="0"/>
              <a:t>Självinsikt</a:t>
            </a:r>
          </a:p>
          <a:p>
            <a:pPr>
              <a:defRPr/>
            </a:pPr>
            <a:r>
              <a:rPr lang="sv-SE" b="1" dirty="0"/>
              <a:t>(Noga utredda)</a:t>
            </a:r>
          </a:p>
        </p:txBody>
      </p:sp>
    </p:spTree>
    <p:extLst>
      <p:ext uri="{BB962C8B-B14F-4D97-AF65-F5344CB8AC3E}">
        <p14:creationId xmlns:p14="http://schemas.microsoft.com/office/powerpoint/2010/main" val="182713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351837" cy="15843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Konklusion</a:t>
            </a:r>
            <a:br>
              <a:rPr lang="sv-SE" b="1" dirty="0" smtClean="0">
                <a:solidFill>
                  <a:srgbClr val="FFFF00"/>
                </a:solidFill>
                <a:latin typeface="Times New Roman" charset="0"/>
              </a:rPr>
            </a:br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AV - en utmaning för skolan</a:t>
            </a:r>
            <a:endParaRPr lang="sv-SE" b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7168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3000" dirty="0" smtClean="0"/>
              <a:t>Finns </a:t>
            </a:r>
            <a:r>
              <a:rPr lang="en-GB" sz="3000" dirty="0" err="1" smtClean="0"/>
              <a:t>uppkoppling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Vilken</a:t>
            </a:r>
            <a:r>
              <a:rPr lang="en-GB" sz="3000" dirty="0" smtClean="0"/>
              <a:t> </a:t>
            </a:r>
            <a:r>
              <a:rPr lang="en-GB" sz="3000" dirty="0" err="1" smtClean="0"/>
              <a:t>utrustning</a:t>
            </a:r>
            <a:r>
              <a:rPr lang="en-GB" sz="3000" dirty="0" smtClean="0"/>
              <a:t> </a:t>
            </a:r>
            <a:r>
              <a:rPr lang="en-GB" sz="3000" dirty="0" err="1" smtClean="0"/>
              <a:t>skall</a:t>
            </a:r>
            <a:r>
              <a:rPr lang="en-GB" sz="3000" dirty="0" smtClean="0"/>
              <a:t> man </a:t>
            </a:r>
            <a:r>
              <a:rPr lang="en-GB" sz="3000" dirty="0" err="1" smtClean="0"/>
              <a:t>köpa</a:t>
            </a:r>
            <a:r>
              <a:rPr lang="en-GB" sz="3000" dirty="0" smtClean="0"/>
              <a:t> in?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Vilken</a:t>
            </a:r>
            <a:r>
              <a:rPr lang="en-GB" sz="3000" dirty="0" smtClean="0"/>
              <a:t> </a:t>
            </a:r>
            <a:r>
              <a:rPr lang="en-GB" sz="3000" dirty="0" err="1" smtClean="0"/>
              <a:t>utbildning</a:t>
            </a:r>
            <a:r>
              <a:rPr lang="en-GB" sz="3000" dirty="0" smtClean="0"/>
              <a:t> </a:t>
            </a:r>
            <a:r>
              <a:rPr lang="en-GB" sz="3000" dirty="0" err="1" smtClean="0"/>
              <a:t>erbjuds</a:t>
            </a:r>
            <a:r>
              <a:rPr lang="en-GB" sz="3000" dirty="0" smtClean="0"/>
              <a:t> </a:t>
            </a:r>
            <a:r>
              <a:rPr lang="en-GB" sz="3000" dirty="0" err="1" smtClean="0"/>
              <a:t>för</a:t>
            </a:r>
            <a:r>
              <a:rPr lang="en-GB" sz="3000" dirty="0" smtClean="0"/>
              <a:t> </a:t>
            </a:r>
            <a:r>
              <a:rPr lang="en-GB" sz="3000" dirty="0" err="1" smtClean="0"/>
              <a:t>personalen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Hur</a:t>
            </a:r>
            <a:r>
              <a:rPr lang="en-GB" sz="3000" dirty="0" smtClean="0"/>
              <a:t> </a:t>
            </a:r>
            <a:r>
              <a:rPr lang="en-GB" sz="3000" dirty="0" err="1" smtClean="0"/>
              <a:t>följer</a:t>
            </a:r>
            <a:r>
              <a:rPr lang="en-GB" sz="3000" dirty="0" smtClean="0"/>
              <a:t> </a:t>
            </a:r>
            <a:r>
              <a:rPr lang="en-GB" sz="3000" dirty="0" err="1" smtClean="0"/>
              <a:t>skolorna</a:t>
            </a:r>
            <a:r>
              <a:rPr lang="en-GB" sz="3000" dirty="0" smtClean="0"/>
              <a:t> </a:t>
            </a:r>
            <a:r>
              <a:rPr lang="en-GB" sz="3000" dirty="0" err="1" smtClean="0"/>
              <a:t>utvecklingen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Hur</a:t>
            </a:r>
            <a:r>
              <a:rPr lang="en-GB" sz="3000" dirty="0" smtClean="0"/>
              <a:t> </a:t>
            </a:r>
            <a:r>
              <a:rPr lang="en-GB" sz="3000" dirty="0" err="1" smtClean="0"/>
              <a:t>arbetar</a:t>
            </a:r>
            <a:r>
              <a:rPr lang="en-GB" sz="3000" dirty="0" smtClean="0"/>
              <a:t> man med </a:t>
            </a:r>
            <a:r>
              <a:rPr lang="en-GB" sz="3000" dirty="0" err="1" smtClean="0"/>
              <a:t>pedagogiska</a:t>
            </a:r>
            <a:r>
              <a:rPr lang="en-GB" sz="3000" dirty="0" smtClean="0"/>
              <a:t> </a:t>
            </a:r>
            <a:r>
              <a:rPr lang="en-GB" sz="3000" dirty="0" err="1" smtClean="0"/>
              <a:t>aspekter</a:t>
            </a:r>
            <a:r>
              <a:rPr lang="en-GB" sz="3000" dirty="0" smtClean="0"/>
              <a:t> </a:t>
            </a:r>
            <a:r>
              <a:rPr lang="en-GB" sz="3000" dirty="0" err="1" smtClean="0"/>
              <a:t>avseende</a:t>
            </a:r>
            <a:r>
              <a:rPr lang="en-GB" sz="3000" dirty="0" smtClean="0"/>
              <a:t> AV?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Hur</a:t>
            </a:r>
            <a:r>
              <a:rPr lang="en-GB" sz="3000" dirty="0" smtClean="0"/>
              <a:t> </a:t>
            </a:r>
            <a:r>
              <a:rPr lang="en-GB" sz="3000" dirty="0" err="1" smtClean="0"/>
              <a:t>tänker</a:t>
            </a:r>
            <a:r>
              <a:rPr lang="en-GB" sz="3000" dirty="0" smtClean="0"/>
              <a:t> </a:t>
            </a:r>
            <a:r>
              <a:rPr lang="en-GB" sz="3000" dirty="0" err="1" smtClean="0"/>
              <a:t>lärare</a:t>
            </a:r>
            <a:r>
              <a:rPr lang="en-GB" sz="3000" dirty="0" smtClean="0"/>
              <a:t> </a:t>
            </a:r>
            <a:r>
              <a:rPr lang="en-GB" sz="3000" dirty="0" err="1" smtClean="0"/>
              <a:t>avseende</a:t>
            </a:r>
            <a:r>
              <a:rPr lang="en-GB" sz="3000" dirty="0" smtClean="0"/>
              <a:t> </a:t>
            </a:r>
            <a:r>
              <a:rPr lang="en-GB" sz="3000" dirty="0" err="1" smtClean="0"/>
              <a:t>träning</a:t>
            </a:r>
            <a:r>
              <a:rPr lang="en-GB" sz="3000" dirty="0" smtClean="0"/>
              <a:t> </a:t>
            </a:r>
            <a:r>
              <a:rPr lang="en-GB" sz="3000" dirty="0" err="1" smtClean="0"/>
              <a:t>kontra</a:t>
            </a:r>
            <a:r>
              <a:rPr lang="en-GB" sz="3000" dirty="0" smtClean="0"/>
              <a:t> </a:t>
            </a:r>
            <a:r>
              <a:rPr lang="en-GB" sz="3000" dirty="0" err="1" smtClean="0"/>
              <a:t>kompensation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Hur</a:t>
            </a:r>
            <a:r>
              <a:rPr lang="en-GB" sz="3000" dirty="0" smtClean="0"/>
              <a:t> </a:t>
            </a:r>
            <a:r>
              <a:rPr lang="en-GB" sz="3000" dirty="0" err="1" smtClean="0"/>
              <a:t>arbetar</a:t>
            </a:r>
            <a:r>
              <a:rPr lang="en-GB" sz="3000" dirty="0" smtClean="0"/>
              <a:t> </a:t>
            </a:r>
            <a:r>
              <a:rPr lang="en-GB" sz="3000" dirty="0" err="1" smtClean="0"/>
              <a:t>skolorna</a:t>
            </a:r>
            <a:r>
              <a:rPr lang="en-GB" sz="3000" dirty="0" smtClean="0"/>
              <a:t> med elevens motivation </a:t>
            </a:r>
            <a:r>
              <a:rPr lang="en-GB" sz="3000" dirty="0" err="1" smtClean="0"/>
              <a:t>och</a:t>
            </a:r>
            <a:r>
              <a:rPr lang="en-GB" sz="3000" dirty="0" smtClean="0"/>
              <a:t> </a:t>
            </a:r>
            <a:r>
              <a:rPr lang="en-GB" sz="3000" dirty="0" err="1" smtClean="0"/>
              <a:t>självinsikt</a:t>
            </a:r>
            <a:r>
              <a:rPr lang="en-GB" sz="3000" dirty="0" smtClean="0"/>
              <a:t>?</a:t>
            </a:r>
          </a:p>
        </p:txBody>
      </p:sp>
      <p:sp>
        <p:nvSpPr>
          <p:cNvPr id="2" name="Platshållare för datum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Idor </a:t>
            </a:r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13-04-27</a:t>
            </a:r>
            <a:endParaRPr lang="sv-SE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351837" cy="1584325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</a:extLst>
        </p:spPr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  <a:latin typeface="Times New Roman" charset="0"/>
              </a:rPr>
              <a:t>Barn och vuxna med intellektuell funktionsnedsättning</a:t>
            </a:r>
            <a:endParaRPr lang="sv-SE" b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71688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3000" dirty="0" err="1" smtClean="0"/>
              <a:t>Hur</a:t>
            </a:r>
            <a:r>
              <a:rPr lang="en-GB" sz="3000" dirty="0" smtClean="0"/>
              <a:t> </a:t>
            </a:r>
            <a:r>
              <a:rPr lang="en-GB" sz="3000" dirty="0" err="1" smtClean="0"/>
              <a:t>arbetar</a:t>
            </a:r>
            <a:r>
              <a:rPr lang="en-GB" sz="3000" dirty="0" smtClean="0"/>
              <a:t> man med </a:t>
            </a:r>
            <a:r>
              <a:rPr lang="en-GB" sz="3000" dirty="0" err="1" smtClean="0"/>
              <a:t>läs</a:t>
            </a:r>
            <a:r>
              <a:rPr lang="en-GB" sz="3000" dirty="0" smtClean="0"/>
              <a:t>- </a:t>
            </a:r>
            <a:r>
              <a:rPr lang="en-GB" sz="3000" dirty="0" err="1" smtClean="0"/>
              <a:t>och</a:t>
            </a:r>
            <a:r>
              <a:rPr lang="en-GB" sz="3000" dirty="0" smtClean="0"/>
              <a:t> </a:t>
            </a:r>
            <a:r>
              <a:rPr lang="en-GB" sz="3000" dirty="0" err="1" smtClean="0"/>
              <a:t>skrivinlärningen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Vilka</a:t>
            </a:r>
            <a:r>
              <a:rPr lang="en-GB" sz="3000" dirty="0" smtClean="0"/>
              <a:t> </a:t>
            </a:r>
            <a:r>
              <a:rPr lang="en-GB" sz="3000" dirty="0" err="1" smtClean="0"/>
              <a:t>hjälpmedel</a:t>
            </a:r>
            <a:r>
              <a:rPr lang="en-GB" sz="3000" dirty="0" smtClean="0"/>
              <a:t> </a:t>
            </a:r>
            <a:r>
              <a:rPr lang="en-GB" sz="3000" dirty="0" err="1" smtClean="0"/>
              <a:t>används</a:t>
            </a:r>
            <a:r>
              <a:rPr lang="en-GB" sz="3000" dirty="0" smtClean="0"/>
              <a:t> </a:t>
            </a:r>
            <a:r>
              <a:rPr lang="en-GB" sz="3000" dirty="0" err="1" smtClean="0"/>
              <a:t>idag</a:t>
            </a:r>
            <a:r>
              <a:rPr lang="en-GB" sz="3000" dirty="0" smtClean="0"/>
              <a:t>, barn-</a:t>
            </a:r>
            <a:r>
              <a:rPr lang="en-GB" sz="3000" dirty="0" err="1" smtClean="0"/>
              <a:t>ungdomar</a:t>
            </a:r>
            <a:r>
              <a:rPr lang="en-GB" sz="3000" dirty="0" smtClean="0"/>
              <a:t>-</a:t>
            </a:r>
            <a:r>
              <a:rPr lang="en-GB" sz="3000" dirty="0" err="1" smtClean="0"/>
              <a:t>vuxna</a:t>
            </a:r>
            <a:r>
              <a:rPr lang="en-GB" sz="3000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en-GB" sz="3000" dirty="0" err="1" smtClean="0"/>
              <a:t>Kan</a:t>
            </a:r>
            <a:r>
              <a:rPr lang="en-GB" sz="3000" dirty="0" smtClean="0"/>
              <a:t> </a:t>
            </a:r>
            <a:r>
              <a:rPr lang="en-GB" sz="3000" dirty="0" err="1" smtClean="0"/>
              <a:t>alternativa</a:t>
            </a:r>
            <a:r>
              <a:rPr lang="en-GB" sz="3000" dirty="0" smtClean="0"/>
              <a:t> </a:t>
            </a:r>
            <a:r>
              <a:rPr lang="en-GB" sz="3000" dirty="0" err="1" smtClean="0"/>
              <a:t>verktyg</a:t>
            </a:r>
            <a:r>
              <a:rPr lang="en-GB" sz="3000" dirty="0" smtClean="0"/>
              <a:t> </a:t>
            </a:r>
            <a:r>
              <a:rPr lang="en-GB" sz="3000" dirty="0" err="1" smtClean="0"/>
              <a:t>förbättra</a:t>
            </a:r>
            <a:r>
              <a:rPr lang="en-GB" sz="3000" dirty="0" smtClean="0"/>
              <a:t> </a:t>
            </a:r>
            <a:r>
              <a:rPr lang="en-GB" sz="3000" dirty="0" err="1" smtClean="0"/>
              <a:t>nivån</a:t>
            </a:r>
            <a:r>
              <a:rPr lang="en-GB" sz="3000" dirty="0" smtClean="0"/>
              <a:t> </a:t>
            </a:r>
            <a:r>
              <a:rPr lang="en-GB" sz="3000" dirty="0" err="1" smtClean="0"/>
              <a:t>avseende</a:t>
            </a:r>
            <a:r>
              <a:rPr lang="en-GB" sz="3000" dirty="0" smtClean="0"/>
              <a:t> </a:t>
            </a:r>
            <a:r>
              <a:rPr lang="en-GB" sz="3000" dirty="0" err="1" smtClean="0"/>
              <a:t>att</a:t>
            </a:r>
            <a:r>
              <a:rPr lang="en-GB" sz="3000" dirty="0" smtClean="0"/>
              <a:t> ta till sig </a:t>
            </a:r>
            <a:r>
              <a:rPr lang="en-GB" sz="3000" dirty="0" err="1" smtClean="0"/>
              <a:t>och</a:t>
            </a:r>
            <a:r>
              <a:rPr lang="en-GB" sz="3000" dirty="0" smtClean="0"/>
              <a:t> </a:t>
            </a:r>
            <a:r>
              <a:rPr lang="en-GB" sz="3000" dirty="0" err="1" smtClean="0"/>
              <a:t>förmedla</a:t>
            </a:r>
            <a:r>
              <a:rPr lang="en-GB" sz="3000" dirty="0" smtClean="0"/>
              <a:t> text?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Mild ID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Moderate ID</a:t>
            </a:r>
          </a:p>
          <a:p>
            <a:pPr lvl="1">
              <a:lnSpc>
                <a:spcPct val="90000"/>
              </a:lnSpc>
            </a:pPr>
            <a:r>
              <a:rPr lang="en-GB" sz="2600" dirty="0" smtClean="0"/>
              <a:t>Severe ID</a:t>
            </a:r>
          </a:p>
        </p:txBody>
      </p:sp>
      <p:sp>
        <p:nvSpPr>
          <p:cNvPr id="2" name="Platshållare för datum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Idor </a:t>
            </a:r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13-09-13</a:t>
            </a:r>
            <a:endParaRPr lang="sv-SE" sz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4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Definitioner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070413"/>
            <a:ext cx="4040188" cy="639762"/>
          </a:xfrm>
        </p:spPr>
        <p:txBody>
          <a:bodyPr>
            <a:normAutofit/>
          </a:bodyPr>
          <a:lstStyle/>
          <a:p>
            <a:r>
              <a:rPr lang="sv-SE" sz="2800" dirty="0" smtClean="0">
                <a:solidFill>
                  <a:srgbClr val="FFFF00"/>
                </a:solidFill>
              </a:rPr>
              <a:t>Läs- och skrivsvårigheter</a:t>
            </a:r>
            <a:endParaRPr lang="sv-SE" sz="2800" dirty="0">
              <a:solidFill>
                <a:srgbClr val="FFFF00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Svårigheter med att avkoda</a:t>
            </a:r>
          </a:p>
          <a:p>
            <a:pPr marL="0" indent="0">
              <a:buNone/>
            </a:pPr>
            <a:r>
              <a:rPr lang="sv-SE" dirty="0" smtClean="0"/>
              <a:t>	och eller läsförståelse</a:t>
            </a:r>
          </a:p>
          <a:p>
            <a:r>
              <a:rPr lang="sv-SE" dirty="0" smtClean="0"/>
              <a:t>Kan ha intellektuella orsaker</a:t>
            </a:r>
          </a:p>
          <a:p>
            <a:r>
              <a:rPr lang="sv-SE" dirty="0" smtClean="0"/>
              <a:t>Kan ha sociala faktorer</a:t>
            </a:r>
          </a:p>
          <a:p>
            <a:r>
              <a:rPr lang="sv-SE" dirty="0" smtClean="0"/>
              <a:t>Hög frånvaro från skolan</a:t>
            </a:r>
          </a:p>
          <a:p>
            <a:r>
              <a:rPr lang="sv-SE" dirty="0" smtClean="0"/>
              <a:t>Andra funktionsnedsättningar som påverkar förmågan sekundärt (t ex ADHD)</a:t>
            </a:r>
          </a:p>
          <a:p>
            <a:r>
              <a:rPr lang="sv-SE" dirty="0" smtClean="0"/>
              <a:t>Pedagogiska metoder ej tillräckliga</a:t>
            </a:r>
          </a:p>
          <a:p>
            <a:r>
              <a:rPr lang="sv-SE" dirty="0" smtClean="0"/>
              <a:t>Sen mognad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070413"/>
            <a:ext cx="4041775" cy="639762"/>
          </a:xfrm>
        </p:spPr>
        <p:txBody>
          <a:bodyPr/>
          <a:lstStyle/>
          <a:p>
            <a:r>
              <a:rPr lang="sv-SE" sz="2800" dirty="0" smtClean="0"/>
              <a:t>Dyslexi</a:t>
            </a:r>
            <a:endParaRPr lang="sv-SE" sz="28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710176"/>
            <a:ext cx="4041775" cy="5395664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>
                <a:solidFill>
                  <a:srgbClr val="FFFF00"/>
                </a:solidFill>
              </a:rPr>
              <a:t>Svårigheter avseende korrekt och ”flytande” läsning och skrivning</a:t>
            </a:r>
          </a:p>
          <a:p>
            <a:r>
              <a:rPr lang="sv-SE" b="1" dirty="0">
                <a:solidFill>
                  <a:srgbClr val="FFFF00"/>
                </a:solidFill>
              </a:rPr>
              <a:t>Svårigheter fonologisk medvetenhet, verbalt minne och verbal </a:t>
            </a:r>
            <a:r>
              <a:rPr lang="sv-SE" b="1" dirty="0" err="1">
                <a:solidFill>
                  <a:srgbClr val="FFFF00"/>
                </a:solidFill>
              </a:rPr>
              <a:t>processhastighet</a:t>
            </a:r>
            <a:endParaRPr lang="sv-SE" b="1" dirty="0">
              <a:solidFill>
                <a:srgbClr val="FFFF00"/>
              </a:solidFill>
            </a:endParaRPr>
          </a:p>
          <a:p>
            <a:r>
              <a:rPr lang="sv-SE" b="1" dirty="0">
                <a:solidFill>
                  <a:srgbClr val="FFFF00"/>
                </a:solidFill>
              </a:rPr>
              <a:t>Uppstår oavsett intellektuell nivå</a:t>
            </a:r>
          </a:p>
          <a:p>
            <a:r>
              <a:rPr lang="sv-SE" b="1" dirty="0">
                <a:solidFill>
                  <a:srgbClr val="FFFF00"/>
                </a:solidFill>
              </a:rPr>
              <a:t>Finns ingen tydlig </a:t>
            </a:r>
            <a:r>
              <a:rPr lang="sv-SE" b="1" dirty="0" err="1">
                <a:solidFill>
                  <a:srgbClr val="FFFF00"/>
                </a:solidFill>
              </a:rPr>
              <a:t>cut</a:t>
            </a:r>
            <a:r>
              <a:rPr lang="sv-SE" b="1" dirty="0">
                <a:solidFill>
                  <a:srgbClr val="FFFF00"/>
                </a:solidFill>
              </a:rPr>
              <a:t>-off</a:t>
            </a:r>
          </a:p>
          <a:p>
            <a:r>
              <a:rPr lang="sv-SE" b="1" dirty="0">
                <a:solidFill>
                  <a:srgbClr val="FFFF00"/>
                </a:solidFill>
              </a:rPr>
              <a:t>”</a:t>
            </a:r>
            <a:r>
              <a:rPr lang="sv-SE" b="1" dirty="0" err="1">
                <a:solidFill>
                  <a:srgbClr val="FFFF00"/>
                </a:solidFill>
              </a:rPr>
              <a:t>Comorbidity</a:t>
            </a:r>
            <a:r>
              <a:rPr lang="sv-SE" b="1" dirty="0">
                <a:solidFill>
                  <a:srgbClr val="FFFF00"/>
                </a:solidFill>
              </a:rPr>
              <a:t>” kan finnas avseende språk, motorik, koncentration personlig organisation. Men dessa aspekter är inte ensamma markörer för dyslexi</a:t>
            </a:r>
          </a:p>
          <a:p>
            <a:r>
              <a:rPr lang="sv-SE" b="1" dirty="0">
                <a:solidFill>
                  <a:srgbClr val="FFFF00"/>
                </a:solidFill>
              </a:rPr>
              <a:t>Hur de responderat på systematisk </a:t>
            </a:r>
            <a:r>
              <a:rPr lang="sv-SE" b="1" dirty="0" smtClean="0">
                <a:solidFill>
                  <a:srgbClr val="FFFF00"/>
                </a:solidFill>
              </a:rPr>
              <a:t>träning</a:t>
            </a:r>
          </a:p>
          <a:p>
            <a:pPr marL="0" indent="0">
              <a:buNone/>
            </a:pPr>
            <a:r>
              <a:rPr lang="sv-SE" sz="1500" b="1" dirty="0" smtClean="0">
                <a:solidFill>
                  <a:srgbClr val="FFFF00"/>
                </a:solidFill>
              </a:rPr>
              <a:t>(Singelton, 2009)</a:t>
            </a:r>
            <a:endParaRPr lang="sv-SE" sz="1500" b="1" dirty="0">
              <a:solidFill>
                <a:srgbClr val="FFFF00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60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”Reading </a:t>
            </a:r>
            <a:r>
              <a:rPr lang="sv-SE" dirty="0" err="1" smtClean="0"/>
              <a:t>skills</a:t>
            </a:r>
            <a:r>
              <a:rPr lang="sv-SE" dirty="0" smtClean="0"/>
              <a:t> </a:t>
            </a:r>
            <a:r>
              <a:rPr lang="sv-SE" dirty="0" err="1" smtClean="0"/>
              <a:t>among</a:t>
            </a:r>
            <a:r>
              <a:rPr lang="sv-SE" dirty="0" smtClean="0"/>
              <a:t> students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intellectual</a:t>
            </a:r>
            <a:r>
              <a:rPr lang="sv-SE" dirty="0" smtClean="0"/>
              <a:t> </a:t>
            </a:r>
            <a:r>
              <a:rPr lang="sv-SE" dirty="0" err="1" smtClean="0"/>
              <a:t>disabilities</a:t>
            </a:r>
            <a:r>
              <a:rPr lang="sv-SE" dirty="0" smtClean="0"/>
              <a:t>”</a:t>
            </a:r>
            <a:endParaRPr lang="sv-SE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/>
          <a:srcRect t="14864" b="14864"/>
          <a:stretch>
            <a:fillRect/>
          </a:stretch>
        </p:blipFill>
        <p:spPr>
          <a:xfrm>
            <a:off x="457200" y="1402046"/>
            <a:ext cx="8229600" cy="5257800"/>
          </a:xfrm>
        </p:spPr>
      </p:pic>
      <p:sp>
        <p:nvSpPr>
          <p:cNvPr id="7" name="textruta 6"/>
          <p:cNvSpPr txBox="1"/>
          <p:nvPr/>
        </p:nvSpPr>
        <p:spPr>
          <a:xfrm>
            <a:off x="6619887" y="1417638"/>
            <a:ext cx="206691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Svart = 6-10 år</a:t>
            </a:r>
          </a:p>
          <a:p>
            <a:r>
              <a:rPr lang="sv-SE" dirty="0" smtClean="0"/>
              <a:t>Grått = 11-15 år</a:t>
            </a:r>
          </a:p>
          <a:p>
            <a:r>
              <a:rPr lang="sv-SE" dirty="0" smtClean="0"/>
              <a:t>Streckat = 16-21 år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800617" y="4029056"/>
            <a:ext cx="10815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Läser inte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3511167" y="5127233"/>
            <a:ext cx="13974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Logografiskt ”läsande”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4798405" y="2811612"/>
            <a:ext cx="13974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Alfabetiskt”</a:t>
            </a:r>
          </a:p>
          <a:p>
            <a:r>
              <a:rPr lang="sv-SE" dirty="0" smtClean="0"/>
              <a:t>läsande”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7131127" y="2803702"/>
            <a:ext cx="13974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 err="1" smtClean="0"/>
              <a:t>Ortografiskt”läsande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1675237" y="1540263"/>
            <a:ext cx="301722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sv-SE" dirty="0" err="1" smtClean="0">
                <a:solidFill>
                  <a:srgbClr val="0000FF"/>
                </a:solidFill>
              </a:rPr>
              <a:t>Ratz</a:t>
            </a:r>
            <a:r>
              <a:rPr lang="sv-SE" dirty="0" smtClean="0">
                <a:solidFill>
                  <a:srgbClr val="0000FF"/>
                </a:solidFill>
              </a:rPr>
              <a:t> &amp; Lenhard, 2013</a:t>
            </a:r>
            <a:endParaRPr lang="sv-SE" dirty="0">
              <a:solidFill>
                <a:srgbClr val="0000FF"/>
              </a:solidFill>
            </a:endParaRPr>
          </a:p>
        </p:txBody>
      </p:sp>
      <p:cxnSp>
        <p:nvCxnSpPr>
          <p:cNvPr id="14" name="Rak 13"/>
          <p:cNvCxnSpPr/>
          <p:nvPr/>
        </p:nvCxnSpPr>
        <p:spPr>
          <a:xfrm>
            <a:off x="1405037" y="3557020"/>
            <a:ext cx="7281763" cy="0"/>
          </a:xfrm>
          <a:prstGeom prst="line">
            <a:avLst/>
          </a:prstGeom>
          <a:ln w="66675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7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”Reading </a:t>
            </a:r>
            <a:r>
              <a:rPr lang="sv-SE" dirty="0" err="1"/>
              <a:t>skills</a:t>
            </a:r>
            <a:r>
              <a:rPr lang="sv-SE" dirty="0"/>
              <a:t> </a:t>
            </a:r>
            <a:r>
              <a:rPr lang="sv-SE" dirty="0" err="1"/>
              <a:t>among</a:t>
            </a:r>
            <a:r>
              <a:rPr lang="sv-SE" dirty="0"/>
              <a:t> students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I</a:t>
            </a:r>
            <a:r>
              <a:rPr lang="sv-SE" dirty="0" err="1" smtClean="0"/>
              <a:t>ntellectual</a:t>
            </a:r>
            <a:r>
              <a:rPr lang="sv-SE" dirty="0" smtClean="0"/>
              <a:t> </a:t>
            </a:r>
            <a:r>
              <a:rPr lang="sv-SE" dirty="0" err="1"/>
              <a:t>D</a:t>
            </a:r>
            <a:r>
              <a:rPr lang="sv-SE" dirty="0" err="1" smtClean="0"/>
              <a:t>isabilities</a:t>
            </a:r>
            <a:r>
              <a:rPr lang="sv-SE" dirty="0" smtClean="0"/>
              <a:t>”</a:t>
            </a:r>
            <a:r>
              <a:rPr lang="sv-SE" sz="1200" dirty="0" smtClean="0"/>
              <a:t> </a:t>
            </a:r>
            <a:r>
              <a:rPr lang="sv-SE" sz="1200" dirty="0" err="1" smtClean="0"/>
              <a:t>Ratz</a:t>
            </a:r>
            <a:r>
              <a:rPr lang="sv-SE" sz="1200" dirty="0" smtClean="0"/>
              <a:t> &amp; Lenhard, 2013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Åldersgrupp 16-21 = 41% läser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Hela gruppen</a:t>
            </a:r>
          </a:p>
          <a:p>
            <a:r>
              <a:rPr lang="sv-SE" dirty="0" err="1" smtClean="0"/>
              <a:t>Severe</a:t>
            </a:r>
            <a:r>
              <a:rPr lang="sv-SE" dirty="0" smtClean="0"/>
              <a:t> ID (</a:t>
            </a:r>
            <a:r>
              <a:rPr lang="sv-SE" dirty="0" err="1" smtClean="0"/>
              <a:t>Intelectual</a:t>
            </a:r>
            <a:r>
              <a:rPr lang="sv-SE" dirty="0" smtClean="0"/>
              <a:t> </a:t>
            </a:r>
            <a:r>
              <a:rPr lang="sv-SE" dirty="0" err="1" smtClean="0"/>
              <a:t>Disability</a:t>
            </a:r>
            <a:r>
              <a:rPr lang="sv-SE" dirty="0" smtClean="0"/>
              <a:t>) = De flesta lär sig inte att läsa</a:t>
            </a:r>
          </a:p>
          <a:p>
            <a:r>
              <a:rPr lang="sv-SE" dirty="0" smtClean="0"/>
              <a:t>Moderate ID = ca: 30% läser</a:t>
            </a:r>
          </a:p>
          <a:p>
            <a:r>
              <a:rPr lang="sv-SE" dirty="0" smtClean="0"/>
              <a:t>Mild ID = 59% läser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89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702519" y="1781245"/>
            <a:ext cx="69801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6000" dirty="0" smtClean="0">
                <a:solidFill>
                  <a:srgbClr val="FFFF00"/>
                </a:solidFill>
              </a:rPr>
              <a:t>Alternativa verktyg</a:t>
            </a:r>
          </a:p>
          <a:p>
            <a:pPr algn="ctr"/>
            <a:endParaRPr lang="sv-SE" dirty="0"/>
          </a:p>
          <a:p>
            <a:pPr algn="ctr"/>
            <a:r>
              <a:rPr lang="sv-SE" sz="4000" dirty="0" err="1" smtClean="0"/>
              <a:t>Assistive</a:t>
            </a:r>
            <a:r>
              <a:rPr lang="sv-SE" sz="4000" dirty="0" smtClean="0"/>
              <a:t> </a:t>
            </a:r>
            <a:r>
              <a:rPr lang="sv-SE" sz="4000" dirty="0" err="1" smtClean="0"/>
              <a:t>technology</a:t>
            </a:r>
            <a:endParaRPr lang="sv-SE" sz="4000" dirty="0" smtClean="0"/>
          </a:p>
          <a:p>
            <a:pPr algn="ctr"/>
            <a:endParaRPr lang="sv-SE" dirty="0"/>
          </a:p>
          <a:p>
            <a:pPr algn="ctr"/>
            <a:r>
              <a:rPr lang="sv-SE" sz="2800" dirty="0" smtClean="0">
                <a:solidFill>
                  <a:srgbClr val="FF02E7"/>
                </a:solidFill>
              </a:rPr>
              <a:t>Kompensatoriska hjälpmedel</a:t>
            </a:r>
            <a:endParaRPr lang="sv-SE" sz="2800" dirty="0">
              <a:solidFill>
                <a:srgbClr val="FF02E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8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5449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Två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demokratiska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principer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som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äventyras</a:t>
            </a:r>
            <a:r>
              <a:rPr lang="en-US" b="1" dirty="0" smtClean="0">
                <a:solidFill>
                  <a:srgbClr val="FFFF00"/>
                </a:solidFill>
              </a:rPr>
              <a:t> vid </a:t>
            </a:r>
            <a:r>
              <a:rPr lang="en-US" b="1" dirty="0" err="1" smtClean="0">
                <a:solidFill>
                  <a:srgbClr val="FFFF00"/>
                </a:solidFill>
              </a:rPr>
              <a:t>läs</a:t>
            </a:r>
            <a:r>
              <a:rPr lang="en-US" b="1" dirty="0" smtClean="0">
                <a:solidFill>
                  <a:srgbClr val="FFFF00"/>
                </a:solidFill>
              </a:rPr>
              <a:t>- </a:t>
            </a:r>
            <a:r>
              <a:rPr lang="en-US" b="1" dirty="0" err="1" smtClean="0">
                <a:solidFill>
                  <a:srgbClr val="FFFF00"/>
                </a:solidFill>
              </a:rPr>
              <a:t>och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skrivsvårigheter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Avkoda</a:t>
            </a:r>
            <a:r>
              <a:rPr lang="en-US" dirty="0" smtClean="0"/>
              <a:t> text = ta till sig text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Talsyntes</a:t>
            </a:r>
            <a:r>
              <a:rPr lang="en-US" dirty="0" smtClean="0">
                <a:solidFill>
                  <a:srgbClr val="FFFF00"/>
                </a:solidFill>
              </a:rPr>
              <a:t> (text-to-speech)</a:t>
            </a:r>
          </a:p>
          <a:p>
            <a:endParaRPr lang="en-US" dirty="0"/>
          </a:p>
          <a:p>
            <a:r>
              <a:rPr lang="en-US" dirty="0" err="1" smtClean="0"/>
              <a:t>Skriva</a:t>
            </a:r>
            <a:r>
              <a:rPr lang="en-US" dirty="0" smtClean="0"/>
              <a:t> text = </a:t>
            </a:r>
            <a:r>
              <a:rPr lang="en-US" dirty="0" err="1" smtClean="0"/>
              <a:t>förmedla</a:t>
            </a:r>
            <a:r>
              <a:rPr lang="en-US" dirty="0" smtClean="0"/>
              <a:t> </a:t>
            </a:r>
            <a:r>
              <a:rPr lang="en-US" dirty="0" err="1" smtClean="0"/>
              <a:t>budskap</a:t>
            </a:r>
            <a:r>
              <a:rPr lang="en-US" dirty="0" smtClean="0"/>
              <a:t> via text</a:t>
            </a:r>
          </a:p>
          <a:p>
            <a:pPr lvl="1"/>
            <a:r>
              <a:rPr lang="en-US" dirty="0" err="1" smtClean="0">
                <a:solidFill>
                  <a:srgbClr val="FFFF00"/>
                </a:solidFill>
              </a:rPr>
              <a:t>Taligenkänning</a:t>
            </a:r>
            <a:r>
              <a:rPr lang="en-US" dirty="0" smtClean="0">
                <a:solidFill>
                  <a:srgbClr val="FFFF00"/>
                </a:solidFill>
              </a:rPr>
              <a:t> (speech-to-text)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3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solidFill>
                  <a:srgbClr val="FFFF00"/>
                </a:solidFill>
              </a:rPr>
              <a:t>Alternativa verktyg (AV) – </a:t>
            </a:r>
            <a:r>
              <a:rPr lang="sv-SE" b="1" dirty="0" err="1" smtClean="0">
                <a:solidFill>
                  <a:srgbClr val="FFFF00"/>
                </a:solidFill>
              </a:rPr>
              <a:t>Assistive</a:t>
            </a:r>
            <a:r>
              <a:rPr lang="sv-SE" b="1" dirty="0" smtClean="0">
                <a:solidFill>
                  <a:srgbClr val="FFFF00"/>
                </a:solidFill>
              </a:rPr>
              <a:t> </a:t>
            </a:r>
            <a:r>
              <a:rPr lang="sv-SE" b="1" dirty="0" err="1">
                <a:solidFill>
                  <a:srgbClr val="FFFF00"/>
                </a:solidFill>
              </a:rPr>
              <a:t>t</a:t>
            </a:r>
            <a:r>
              <a:rPr lang="sv-SE" b="1" dirty="0" err="1" smtClean="0">
                <a:solidFill>
                  <a:srgbClr val="FFFF00"/>
                </a:solidFill>
              </a:rPr>
              <a:t>echnology</a:t>
            </a:r>
            <a:r>
              <a:rPr lang="sv-SE" b="1" dirty="0" smtClean="0">
                <a:solidFill>
                  <a:srgbClr val="FFFF00"/>
                </a:solidFill>
              </a:rPr>
              <a:t> (AT)</a:t>
            </a:r>
            <a:endParaRPr lang="sv-SE" b="1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17025"/>
            <a:ext cx="8229600" cy="52840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 smtClean="0"/>
              <a:t>Vad är poängen med att använda AV/AT?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Tillgänglighet</a:t>
            </a:r>
          </a:p>
          <a:p>
            <a:r>
              <a:rPr lang="sv-SE" dirty="0" smtClean="0"/>
              <a:t>Lika villkor</a:t>
            </a:r>
          </a:p>
          <a:p>
            <a:pPr lvl="1"/>
            <a:r>
              <a:rPr lang="sv-SE" dirty="0" smtClean="0"/>
              <a:t>Delaktighet</a:t>
            </a:r>
          </a:p>
          <a:p>
            <a:pPr lvl="1"/>
            <a:r>
              <a:rPr lang="sv-SE" dirty="0" smtClean="0"/>
              <a:t>självständighet</a:t>
            </a:r>
          </a:p>
          <a:p>
            <a:r>
              <a:rPr lang="sv-SE" dirty="0" smtClean="0"/>
              <a:t>Underlätta vardagen</a:t>
            </a:r>
          </a:p>
          <a:p>
            <a:pPr lvl="1"/>
            <a:r>
              <a:rPr lang="sv-SE" dirty="0" smtClean="0"/>
              <a:t>Struktur</a:t>
            </a:r>
          </a:p>
          <a:p>
            <a:pPr lvl="1"/>
            <a:r>
              <a:rPr lang="sv-SE" dirty="0" smtClean="0"/>
              <a:t>Kulturell delaktighet (läsa böcker mm)</a:t>
            </a:r>
          </a:p>
          <a:p>
            <a:r>
              <a:rPr lang="sv-SE" dirty="0" smtClean="0"/>
              <a:t>Stimulera till att våga!</a:t>
            </a:r>
          </a:p>
          <a:p>
            <a:pPr lvl="1"/>
            <a:r>
              <a:rPr lang="sv-SE" dirty="0" smtClean="0"/>
              <a:t>Söka den utbildning man vill</a:t>
            </a:r>
          </a:p>
          <a:p>
            <a:pPr lvl="1"/>
            <a:r>
              <a:rPr lang="sv-SE" dirty="0" smtClean="0"/>
              <a:t>Det arbete man vill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88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solidFill>
                  <a:srgbClr val="FFFF00"/>
                </a:solidFill>
              </a:rPr>
              <a:t>Vilka kan ha nytta av AV?</a:t>
            </a:r>
            <a:endParaRPr lang="sv-SE" b="1" dirty="0">
              <a:solidFill>
                <a:srgbClr val="FFFF0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 smtClean="0"/>
              <a:t>Alla </a:t>
            </a:r>
            <a:r>
              <a:rPr lang="sv-SE" dirty="0"/>
              <a:t>i</a:t>
            </a:r>
            <a:r>
              <a:rPr lang="sv-SE" dirty="0" smtClean="0"/>
              <a:t> läsinlärningsprocessen</a:t>
            </a:r>
          </a:p>
          <a:p>
            <a:r>
              <a:rPr lang="sv-SE" b="1" dirty="0" smtClean="0"/>
              <a:t>Läs- och skrivsvårigheter</a:t>
            </a:r>
          </a:p>
          <a:p>
            <a:pPr lvl="1"/>
            <a:r>
              <a:rPr lang="sv-SE" dirty="0" smtClean="0"/>
              <a:t>Som ett stöd för att komma igång med läsandet och skrivandet (”språngbräda”)</a:t>
            </a:r>
          </a:p>
          <a:p>
            <a:r>
              <a:rPr lang="sv-SE" b="1" dirty="0" smtClean="0"/>
              <a:t>Dyslexi</a:t>
            </a:r>
          </a:p>
          <a:p>
            <a:pPr lvl="1"/>
            <a:r>
              <a:rPr lang="sv-SE" dirty="0" smtClean="0"/>
              <a:t>En nödvändighet för att klara vardagen, att inte ”förlora mark” i övriga ämnen i jämförelse med sina jämnåriga </a:t>
            </a:r>
          </a:p>
          <a:p>
            <a:pPr lvl="1"/>
            <a:r>
              <a:rPr lang="sv-SE" dirty="0" smtClean="0"/>
              <a:t>Att behålla skolsjälvbilden (global självbild).</a:t>
            </a:r>
          </a:p>
          <a:p>
            <a:r>
              <a:rPr lang="sv-SE" b="1" dirty="0" smtClean="0">
                <a:solidFill>
                  <a:srgbClr val="FFFF00"/>
                </a:solidFill>
              </a:rPr>
              <a:t>Elever i särskola!!</a:t>
            </a:r>
            <a:endParaRPr lang="sv-SE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Bildpunkt.thmx</Template>
  <TotalTime>36563</TotalTime>
  <Words>1408</Words>
  <Application>Microsoft Office PowerPoint</Application>
  <PresentationFormat>Bildspel på skärmen (4:3)</PresentationFormat>
  <Paragraphs>346</Paragraphs>
  <Slides>23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5" baseType="lpstr">
      <vt:lpstr>Office-tema</vt:lpstr>
      <vt:lpstr>Diagram</vt:lpstr>
      <vt:lpstr>Att läsa och skriva med hjälp av ”appar” i mobiltelefoner och surfplattor; ett åtgärdsgenombrott</vt:lpstr>
      <vt:lpstr>PowerPoint-presentation</vt:lpstr>
      <vt:lpstr>Definitioner</vt:lpstr>
      <vt:lpstr>”Reading skills among students with intellectual disabilities”</vt:lpstr>
      <vt:lpstr>”Reading skills among students with Intellectual Disabilities” Ratz &amp; Lenhard, 2013</vt:lpstr>
      <vt:lpstr>PowerPoint-presentation</vt:lpstr>
      <vt:lpstr>Två demokratiska principer som kan äventyras vid läs- och skrivsvårigheter </vt:lpstr>
      <vt:lpstr>Alternativa verktyg (AV) – Assistive technology (AT)</vt:lpstr>
      <vt:lpstr>Vilka kan ha nytta av AV?</vt:lpstr>
      <vt:lpstr>PowerPoint-presentation</vt:lpstr>
      <vt:lpstr>Vad vet vi avseende tidigare forskning?</vt:lpstr>
      <vt:lpstr>Pilot-projekt - iPhone/iPad   ”Alternativa verktyg; ett stöd för läs- och skrivutveckling”  (Svensson, Lindeblad, Gyllin, Gagner,  &amp; Sand)</vt:lpstr>
      <vt:lpstr>Syfte och frågeställningar</vt:lpstr>
      <vt:lpstr>Metodologiska problem med AV – träningsprogram - appar</vt:lpstr>
      <vt:lpstr>Preliminära resultat</vt:lpstr>
      <vt:lpstr>Spontana kommentarer från elever (vad var bra respektive dåligt med projektet)</vt:lpstr>
      <vt:lpstr>Spontana kommentarer lärare (vad var bra respektive dåligt med projektet)</vt:lpstr>
      <vt:lpstr>Vad har vi lärt oss i pilot-projektet?</vt:lpstr>
      <vt:lpstr>PowerPoint-presentation</vt:lpstr>
      <vt:lpstr>    Alternativt stöd för elever med läs- och skrivsvårigheter i grundskolan och gymnasiet; ett möjligt åtgärdsgenombrott                                                                        </vt:lpstr>
      <vt:lpstr>Konklusion</vt:lpstr>
      <vt:lpstr>Konklusion AV - en utmaning för skolan</vt:lpstr>
      <vt:lpstr>Barn och vuxna med intellektuell funktionsnedsättning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Idor Svensson</dc:creator>
  <cp:lastModifiedBy>Ing-Marie Boström</cp:lastModifiedBy>
  <cp:revision>338</cp:revision>
  <cp:lastPrinted>2013-04-16T09:13:21Z</cp:lastPrinted>
  <dcterms:created xsi:type="dcterms:W3CDTF">2012-01-31T11:19:52Z</dcterms:created>
  <dcterms:modified xsi:type="dcterms:W3CDTF">2013-10-02T12:56:03Z</dcterms:modified>
</cp:coreProperties>
</file>